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308" r:id="rId4"/>
    <p:sldId id="297" r:id="rId5"/>
    <p:sldId id="299" r:id="rId6"/>
    <p:sldId id="303" r:id="rId7"/>
    <p:sldId id="300" r:id="rId8"/>
    <p:sldId id="309" r:id="rId9"/>
    <p:sldId id="307" r:id="rId10"/>
    <p:sldId id="310" r:id="rId11"/>
    <p:sldId id="312" r:id="rId12"/>
    <p:sldId id="311" r:id="rId13"/>
    <p:sldId id="313" r:id="rId14"/>
    <p:sldId id="314" r:id="rId15"/>
    <p:sldId id="315" r:id="rId16"/>
    <p:sldId id="316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17" r:id="rId26"/>
    <p:sldId id="320" r:id="rId27"/>
    <p:sldId id="322" r:id="rId28"/>
    <p:sldId id="321" r:id="rId29"/>
    <p:sldId id="302" r:id="rId30"/>
    <p:sldId id="288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ED2C-CF12-4B0F-80FB-00F66E63524F}" type="datetimeFigureOut">
              <a:rPr lang="pl-PL" smtClean="0"/>
              <a:pPr/>
              <a:t>23-03-2023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4DE6-3703-4A9A-9162-59F4E3AE16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14348" y="4643446"/>
            <a:ext cx="7643866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pracy Komisariatu Policji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Tłuszczu w 2022 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Teren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429156" cy="1954039"/>
          </a:xfrm>
          <a:prstGeom prst="rect">
            <a:avLst/>
          </a:prstGeom>
          <a:noFill/>
        </p:spPr>
      </p:pic>
      <p:pic>
        <p:nvPicPr>
          <p:cNvPr id="1028" name="Picture 4" descr="D:\Prezentacja Klembów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500306"/>
            <a:ext cx="396436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170353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Kradzież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35643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Kradzież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samochodu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- 2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60954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Uszkodzenie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rzeczy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+ 3</a:t>
                      </a: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54915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Przestępstwa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narkotykowe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16384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Uszczerbek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na zdrowiu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- 2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792548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Rozbój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57738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Bójka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16783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Zdarzenia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Ogółem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2734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2270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- 464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45888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Wypadki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- 12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5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2786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Zabici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6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42844" y="1714488"/>
            <a:ext cx="8786874" cy="514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Etatowy Komisariatu Policji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Tłuszczu w 2022 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Kierownictwo – 2 pol.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Dyżurnych – 5 pol.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Ogniwo Kryminalne – 5 pol. + Kierownik </a:t>
            </a:r>
          </a:p>
          <a:p>
            <a:pPr algn="just">
              <a:spcBef>
                <a:spcPct val="20000"/>
              </a:spcBef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ds. Wykroczeń – 2 pol.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Dzielnicowych – 5 pol.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Patrolowo – Interwencyjny – 8 + (vacat 2)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RAZEM: 27 pol. + (vacat 2)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Stan Ewidencyjny 30 policjantów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20939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Ranni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- 22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0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94820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Kolizje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2667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- 452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Rejon gminy Klembów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81092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Wypadki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</a:t>
                      </a:r>
                      <a:endParaRPr lang="pl-PL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5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Rejon gminy Klembów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37915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Zabici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</a:t>
                      </a:r>
                      <a:endParaRPr lang="pl-PL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Wydarzenia w Ruchu Drogowym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Rejon gminy Klembów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21330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Ranni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pl-PL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</a:t>
                      </a:r>
                      <a:endParaRPr lang="pl-PL" sz="3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2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Wykrywalność zaistniałych przestępstw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52401"/>
              </p:ext>
            </p:extLst>
          </p:nvPr>
        </p:nvGraphicFramePr>
        <p:xfrm>
          <a:off x="428596" y="3214686"/>
          <a:ext cx="8215372" cy="2778847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zakresie wszystkich zaistniałych przestępstw 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- 2%</a:t>
                      </a:r>
                      <a:endParaRPr lang="pl-PL" sz="32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Wykrywalność zaistniałych przestępstw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61762"/>
              </p:ext>
            </p:extLst>
          </p:nvPr>
        </p:nvGraphicFramePr>
        <p:xfrm>
          <a:off x="214280" y="3214686"/>
          <a:ext cx="8715440" cy="2778847"/>
        </p:xfrm>
        <a:graphic>
          <a:graphicData uri="http://schemas.openxmlformats.org/drawingml/2006/table">
            <a:tbl>
              <a:tblPr/>
              <a:tblGrid>
                <a:gridCol w="21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zakresie zaistniałych przestępstw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kryminalnych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61%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- 2%</a:t>
                      </a:r>
                      <a:endParaRPr lang="pl-PL" sz="32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interwencji Policji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33426"/>
              </p:ext>
            </p:extLst>
          </p:nvPr>
        </p:nvGraphicFramePr>
        <p:xfrm>
          <a:off x="214280" y="3214686"/>
          <a:ext cx="8715440" cy="2286016"/>
        </p:xfrm>
        <a:graphic>
          <a:graphicData uri="http://schemas.openxmlformats.org/drawingml/2006/table">
            <a:tbl>
              <a:tblPr/>
              <a:tblGrid>
                <a:gridCol w="21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Interwencje Policji</a:t>
                      </a:r>
                      <a:endParaRPr lang="pl-PL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868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D:\Prezentacja Klembów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876"/>
            <a:ext cx="3972031" cy="2643206"/>
          </a:xfrm>
          <a:prstGeom prst="rect">
            <a:avLst/>
          </a:prstGeom>
          <a:noFill/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65" y="404664"/>
            <a:ext cx="4102453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pic>
        <p:nvPicPr>
          <p:cNvPr id="9218" name="Picture 2" descr="D:\Prezentacja Klembów\1-2235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143116"/>
            <a:ext cx="4810132" cy="2405066"/>
          </a:xfrm>
          <a:prstGeom prst="rect">
            <a:avLst/>
          </a:prstGeom>
          <a:noFill/>
        </p:spPr>
      </p:pic>
      <p:pic>
        <p:nvPicPr>
          <p:cNvPr id="9219" name="Picture 3" descr="D:\Prezentacja Klembów\298-73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643446"/>
            <a:ext cx="5518157" cy="1882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42844" y="1714488"/>
            <a:ext cx="8786874" cy="5143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środków transportu Komisariatu Policji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Tłuszczu w 2021 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pojazdy oznakowane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Toyota Land </a:t>
            </a:r>
            <a:r>
              <a:rPr lang="pl-PL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Cruiser</a:t>
            </a: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Toyota corolla (hybryda) - 1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Kia </a:t>
            </a:r>
            <a:r>
              <a:rPr lang="pl-PL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</a:t>
            </a: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l-PL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pl-PL" sz="2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pojazdy nieoznakowane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Opel Astra - 1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Kia </a:t>
            </a:r>
            <a:r>
              <a:rPr lang="pl-PL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pl-PL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</a:t>
            </a:r>
            <a:endParaRPr kumimoji="0" lang="pl-PL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14290"/>
            <a:ext cx="1643074" cy="1581458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254" y="3207257"/>
            <a:ext cx="3462150" cy="2309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357290" y="3857628"/>
            <a:ext cx="640080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uwagę. </a:t>
            </a: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00108"/>
            <a:ext cx="4572032" cy="201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Dzielnicowi KP Tłuszcz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sztab. Dawid </a:t>
            </a: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Nieroda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sz="2800" dirty="0" smtClean="0"/>
              <a:t>Rejon obejmuje: Dobczyn, Lipka, Ostrówek, Tuł, Pasek, Karolew, Krzywica</a:t>
            </a:r>
          </a:p>
          <a:p>
            <a:pPr lvl="0" algn="just">
              <a:spcBef>
                <a:spcPct val="20000"/>
              </a:spcBef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mł. </a:t>
            </a: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Tomasz </a:t>
            </a:r>
            <a:r>
              <a:rPr lang="pl-PL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Stoszewski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sz="2800" dirty="0" smtClean="0"/>
              <a:t>Rejon obejmuje: Rasztów, Wola Rasztowska, Nowy Kraszew, Stary Kraszew, Klembów, Michałów, Krusze, Roszczep, Pieńki, Sitki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85720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/>
              <a:t>Bezpieczeństwo</a:t>
            </a:r>
            <a:r>
              <a:rPr lang="pl-PL" sz="2800" dirty="0" smtClean="0"/>
              <a:t> to stan, który daje poczucie pewności i gwarancje jego zachowania oraz szanse na doskonalenie. </a:t>
            </a:r>
            <a:r>
              <a:rPr lang="pl-PL" sz="2800" u="sng" dirty="0" smtClean="0"/>
              <a:t>Jest to jedna z podstawowych potrzeb człowieka.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dirty="0" smtClean="0"/>
              <a:t>Odznacza się brakiem ryzyka utraty czegoś dla człowieka szczególnie cennego – życia, zdrowia, pracy, szacunku, uczuć, dóbr materialnych i dóbr niematerialnych.</a:t>
            </a: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pic>
        <p:nvPicPr>
          <p:cNvPr id="3074" name="Picture 2" descr="D:\Prezentacja Klembów\PiramidaMaslowa-1024x71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4763"/>
            <a:ext cx="9753600" cy="684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428596" y="242886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pl-PL" sz="2800" b="1" dirty="0" smtClean="0"/>
              <a:t>Policja</a:t>
            </a:r>
            <a:r>
              <a:rPr lang="pl-PL" sz="2800" dirty="0" smtClean="0"/>
              <a:t> – umundurowana (służba mundurowa) i uzbrojona formacja służąca społeczeństwu </a:t>
            </a:r>
            <a:r>
              <a:rPr lang="pl-PL" sz="2800" b="1" dirty="0" smtClean="0"/>
              <a:t>przeznaczona do ochrony bezpieczeństwa </a:t>
            </a:r>
            <a:r>
              <a:rPr lang="pl-PL" sz="2800" dirty="0" smtClean="0"/>
              <a:t>ludzi oraz do utrzymywania bezpieczeństwa publicznego i porządku publicznego.</a:t>
            </a:r>
            <a:endParaRPr lang="pl-PL" sz="2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sz="2800" u="sng" dirty="0" smtClean="0"/>
              <a:t>Do głównych zadań Policji należą:</a:t>
            </a:r>
            <a:endParaRPr lang="pl-PL" sz="2800" b="1" u="sng" dirty="0" smtClean="0"/>
          </a:p>
          <a:p>
            <a:pPr algn="just"/>
            <a:r>
              <a:rPr lang="pl-PL" sz="2800" dirty="0" smtClean="0"/>
              <a:t>- Ochrona życia i zdrowia ludzi oraz mienia przed bezprawnymi zamachami godzącymi w te dobra;</a:t>
            </a:r>
          </a:p>
          <a:p>
            <a:pPr algn="just"/>
            <a:r>
              <a:rPr lang="pl-PL" sz="2800" dirty="0" smtClean="0"/>
              <a:t>- Ochrona bezpieczeństwa i porządku, zapewnienie spokoju w miejscach publicznych, w transporcie i komunikacji publicznej, w ruchu drogowym i na wodach;</a:t>
            </a:r>
          </a:p>
          <a:p>
            <a:pPr algn="just"/>
            <a:r>
              <a:rPr lang="pl-PL" sz="2800" dirty="0" smtClean="0"/>
              <a:t>- Wykrywanie i ściganie sprawców przestępstw i wykroczeń.</a:t>
            </a:r>
          </a:p>
          <a:p>
            <a:pPr lvl="0" algn="ctr">
              <a:spcBef>
                <a:spcPct val="20000"/>
              </a:spcBef>
              <a:defRPr/>
            </a:pPr>
            <a:endParaRPr lang="pl-PL" sz="28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207167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 w związku z zaistniałymi przestępstwami na terenie gminy Klembów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077"/>
              </p:ext>
            </p:extLst>
          </p:nvPr>
        </p:nvGraphicFramePr>
        <p:xfrm>
          <a:off x="357158" y="350043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Wszczęcia ogółem</a:t>
                      </a:r>
                      <a:r>
                        <a:rPr lang="pl-PL" sz="3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143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- 11</a:t>
                      </a:r>
                      <a:endParaRPr lang="pl-PL" sz="32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57290" y="264318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785786" y="1714488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(dynamika) wszczęć postępowań przygotowawczych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tzw. 7 kategorii przestępstw najbardziej uciążliwych społecznie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7" name="Picture 3" descr="D:\Prezentacja Klembów\Polish_polic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286148" cy="1449771"/>
          </a:xfrm>
          <a:prstGeom prst="rect">
            <a:avLst/>
          </a:prstGeom>
          <a:noFill/>
        </p:spPr>
      </p:pic>
      <p:pic>
        <p:nvPicPr>
          <p:cNvPr id="2050" name="Picture 2" descr="D:\Prezentacja Klembów\policj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1643074" cy="1581458"/>
          </a:xfrm>
          <a:prstGeom prst="rect">
            <a:avLst/>
          </a:prstGeom>
          <a:noFill/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48215"/>
              </p:ext>
            </p:extLst>
          </p:nvPr>
        </p:nvGraphicFramePr>
        <p:xfrm>
          <a:off x="428596" y="3857628"/>
          <a:ext cx="8215372" cy="2286016"/>
        </p:xfrm>
        <a:graphic>
          <a:graphicData uri="http://schemas.openxmlformats.org/drawingml/2006/table">
            <a:tbl>
              <a:tblPr/>
              <a:tblGrid>
                <a:gridCol w="20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Rok </a:t>
                      </a:r>
                      <a:r>
                        <a:rPr lang="pl-PL" sz="3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różnica</a:t>
                      </a:r>
                      <a:endParaRPr lang="pl-PL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Kradzież z włamaniem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pl-PL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r>
                        <a:rPr lang="pl-PL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8135</TotalTime>
  <Words>562</Words>
  <Application>Microsoft Office PowerPoint</Application>
  <PresentationFormat>Pokaz na ekranie (4:3)</PresentationFormat>
  <Paragraphs>265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Tomek</dc:creator>
  <cp:lastModifiedBy>Marcin Mikiciuk</cp:lastModifiedBy>
  <cp:revision>322</cp:revision>
  <dcterms:created xsi:type="dcterms:W3CDTF">2020-11-05T18:25:56Z</dcterms:created>
  <dcterms:modified xsi:type="dcterms:W3CDTF">2023-03-23T09:12:59Z</dcterms:modified>
</cp:coreProperties>
</file>