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</p:sldMasterIdLst>
  <p:sldIdLst>
    <p:sldId id="281" r:id="rId4"/>
    <p:sldId id="261" r:id="rId5"/>
    <p:sldId id="262" r:id="rId6"/>
    <p:sldId id="284" r:id="rId7"/>
    <p:sldId id="263" r:id="rId8"/>
    <p:sldId id="282" r:id="rId9"/>
    <p:sldId id="264" r:id="rId10"/>
    <p:sldId id="266" r:id="rId11"/>
    <p:sldId id="258" r:id="rId12"/>
    <p:sldId id="259" r:id="rId13"/>
    <p:sldId id="283" r:id="rId14"/>
    <p:sldId id="279" r:id="rId15"/>
    <p:sldId id="278" r:id="rId1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"/>
          <p:cNvGrpSpPr/>
          <p:nvPr/>
        </p:nvGrpSpPr>
        <p:grpSpPr>
          <a:xfrm>
            <a:off x="0" y="-8640"/>
            <a:ext cx="12187800" cy="6868080"/>
            <a:chOff x="0" y="-8640"/>
            <a:chExt cx="12187800" cy="6868080"/>
          </a:xfrm>
        </p:grpSpPr>
        <p:sp>
          <p:nvSpPr>
            <p:cNvPr id="14" name="CustomShape 2"/>
            <p:cNvSpPr/>
            <p:nvPr/>
          </p:nvSpPr>
          <p:spPr>
            <a:xfrm>
              <a:off x="9370800" y="0"/>
              <a:ext cx="1220760" cy="6859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FCB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 flipH="1">
              <a:off x="7422840" y="3681360"/>
              <a:ext cx="4764960" cy="317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FCB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0960" cy="68601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1920" cy="68601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3320" cy="38034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47960" cy="68601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3760" cy="68601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3440" cy="68601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0800" cy="32616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2080" cy="28382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"/>
          <p:cNvGrpSpPr/>
          <p:nvPr/>
        </p:nvGrpSpPr>
        <p:grpSpPr>
          <a:xfrm>
            <a:off x="360" y="-7920"/>
            <a:ext cx="12188520" cy="6866280"/>
            <a:chOff x="360" y="-7920"/>
            <a:chExt cx="12188520" cy="6866280"/>
          </a:xfrm>
        </p:grpSpPr>
        <p:sp>
          <p:nvSpPr>
            <p:cNvPr id="99" name="CustomShape 2"/>
            <p:cNvSpPr/>
            <p:nvPr/>
          </p:nvSpPr>
          <p:spPr>
            <a:xfrm>
              <a:off x="9369720" y="0"/>
              <a:ext cx="1220400" cy="6858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FCBEF">
                  <a:alpha val="7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3"/>
            <p:cNvSpPr/>
            <p:nvPr/>
          </p:nvSpPr>
          <p:spPr>
            <a:xfrm flipH="1">
              <a:off x="7423200" y="3680640"/>
              <a:ext cx="4764600" cy="3177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FCBEF">
                  <a:alpha val="7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4"/>
            <p:cNvSpPr/>
            <p:nvPr/>
          </p:nvSpPr>
          <p:spPr>
            <a:xfrm>
              <a:off x="9180000" y="-7920"/>
              <a:ext cx="3005640" cy="68634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5FCBEF">
                <a:alpha val="36000"/>
              </a:srgbClr>
            </a:solidFill>
            <a:ln>
              <a:noFill/>
            </a:ln>
            <a:effectLst>
              <a:outerShdw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5"/>
            <p:cNvSpPr/>
            <p:nvPr/>
          </p:nvSpPr>
          <p:spPr>
            <a:xfrm>
              <a:off x="9602280" y="-7920"/>
              <a:ext cx="2586600" cy="68634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5FCBEF">
                <a:alpha val="20000"/>
              </a:srgbClr>
            </a:solidFill>
            <a:ln>
              <a:noFill/>
            </a:ln>
            <a:effectLst>
              <a:outerShdw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6"/>
            <p:cNvSpPr/>
            <p:nvPr/>
          </p:nvSpPr>
          <p:spPr>
            <a:xfrm>
              <a:off x="8930880" y="3047760"/>
              <a:ext cx="3258000" cy="3807360"/>
            </a:xfrm>
            <a:prstGeom prst="triangle">
              <a:avLst>
                <a:gd name="adj" fmla="val 100000"/>
              </a:avLst>
            </a:prstGeom>
            <a:solidFill>
              <a:srgbClr val="17B0E4">
                <a:alpha val="66000"/>
              </a:srgbClr>
            </a:solidFill>
            <a:ln>
              <a:noFill/>
            </a:ln>
            <a:effectLst>
              <a:outerShdw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7"/>
            <p:cNvSpPr/>
            <p:nvPr/>
          </p:nvSpPr>
          <p:spPr>
            <a:xfrm>
              <a:off x="9334080" y="-7920"/>
              <a:ext cx="2851560" cy="68634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17B0E4">
                <a:alpha val="50000"/>
              </a:srgbClr>
            </a:solidFill>
            <a:ln>
              <a:noFill/>
            </a:ln>
            <a:effectLst>
              <a:outerShdw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8"/>
            <p:cNvSpPr/>
            <p:nvPr/>
          </p:nvSpPr>
          <p:spPr>
            <a:xfrm>
              <a:off x="10897560" y="-7920"/>
              <a:ext cx="1288080" cy="68634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2E83C3">
                <a:alpha val="70000"/>
              </a:srgbClr>
            </a:solidFill>
            <a:ln>
              <a:noFill/>
            </a:ln>
            <a:effectLst>
              <a:outerShdw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9"/>
            <p:cNvSpPr/>
            <p:nvPr/>
          </p:nvSpPr>
          <p:spPr>
            <a:xfrm>
              <a:off x="10937160" y="-7920"/>
              <a:ext cx="1248480" cy="68634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236292">
                <a:alpha val="80000"/>
              </a:srgbClr>
            </a:solidFill>
            <a:ln>
              <a:noFill/>
            </a:ln>
            <a:effectLst>
              <a:outerShdw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10"/>
            <p:cNvSpPr/>
            <p:nvPr/>
          </p:nvSpPr>
          <p:spPr>
            <a:xfrm>
              <a:off x="10370520" y="3589200"/>
              <a:ext cx="1815120" cy="3266280"/>
            </a:xfrm>
            <a:prstGeom prst="triangle">
              <a:avLst>
                <a:gd name="adj" fmla="val 100000"/>
              </a:avLst>
            </a:prstGeom>
            <a:solidFill>
              <a:srgbClr val="17B0E4">
                <a:alpha val="66000"/>
              </a:srgbClr>
            </a:solidFill>
            <a:ln>
              <a:noFill/>
            </a:ln>
            <a:effectLst>
              <a:outerShdw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11"/>
            <p:cNvSpPr/>
            <p:nvPr/>
          </p:nvSpPr>
          <p:spPr>
            <a:xfrm>
              <a:off x="360" y="4012920"/>
              <a:ext cx="446760" cy="2842200"/>
            </a:xfrm>
            <a:prstGeom prst="triangle">
              <a:avLst>
                <a:gd name="adj" fmla="val 0"/>
              </a:avLst>
            </a:prstGeom>
            <a:solidFill>
              <a:srgbClr val="5FCBEF">
                <a:alpha val="70000"/>
              </a:srgbClr>
            </a:solidFill>
            <a:ln>
              <a:noFill/>
            </a:ln>
            <a:effectLst>
              <a:outerShdw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9" name="PlaceHolder 12"/>
          <p:cNvSpPr>
            <a:spLocks noGrp="1"/>
          </p:cNvSpPr>
          <p:nvPr>
            <p:ph type="ftr"/>
          </p:nvPr>
        </p:nvSpPr>
        <p:spPr>
          <a:xfrm>
            <a:off x="677160" y="6041880"/>
            <a:ext cx="6294600" cy="36288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Footer</a:t>
            </a:r>
            <a:endParaRPr lang="pl-PL" sz="1400" b="0" strike="noStrike" spc="-1">
              <a:latin typeface="Times New Roman"/>
            </a:endParaRPr>
          </a:p>
        </p:txBody>
      </p:sp>
      <p:sp>
        <p:nvSpPr>
          <p:cNvPr id="110" name="PlaceHolder 13"/>
          <p:cNvSpPr>
            <a:spLocks noGrp="1"/>
          </p:cNvSpPr>
          <p:nvPr>
            <p:ph type="sldNum"/>
          </p:nvPr>
        </p:nvSpPr>
        <p:spPr>
          <a:xfrm>
            <a:off x="8588880" y="6041880"/>
            <a:ext cx="681840" cy="36288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A7F1915-3821-475A-B5C5-37642012316F}" type="slidenum">
              <a:rPr lang="pl-PL" sz="900" b="0" strike="noStrike" spc="-1">
                <a:solidFill>
                  <a:srgbClr val="5FCBEF"/>
                </a:solidFill>
                <a:latin typeface="Trebuchet MS"/>
                <a:ea typeface="DejaVu San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111" name="PlaceHolder 14"/>
          <p:cNvSpPr>
            <a:spLocks noGrp="1"/>
          </p:cNvSpPr>
          <p:nvPr>
            <p:ph type="dt"/>
          </p:nvPr>
        </p:nvSpPr>
        <p:spPr>
          <a:xfrm>
            <a:off x="7204680" y="6041880"/>
            <a:ext cx="909000" cy="36288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112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13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"/>
          <p:cNvGrpSpPr/>
          <p:nvPr/>
        </p:nvGrpSpPr>
        <p:grpSpPr>
          <a:xfrm>
            <a:off x="0" y="-8640"/>
            <a:ext cx="12187800" cy="6868080"/>
            <a:chOff x="0" y="-8640"/>
            <a:chExt cx="12187800" cy="6868080"/>
          </a:xfrm>
        </p:grpSpPr>
        <p:sp>
          <p:nvSpPr>
            <p:cNvPr id="151" name="CustomShape 2"/>
            <p:cNvSpPr/>
            <p:nvPr/>
          </p:nvSpPr>
          <p:spPr>
            <a:xfrm>
              <a:off x="9370800" y="0"/>
              <a:ext cx="1220760" cy="6859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FCB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3"/>
            <p:cNvSpPr/>
            <p:nvPr/>
          </p:nvSpPr>
          <p:spPr>
            <a:xfrm flipH="1">
              <a:off x="7422840" y="3681360"/>
              <a:ext cx="4764960" cy="317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FCB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4"/>
            <p:cNvSpPr/>
            <p:nvPr/>
          </p:nvSpPr>
          <p:spPr>
            <a:xfrm>
              <a:off x="9181440" y="-8640"/>
              <a:ext cx="3000960" cy="68601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4" name="CustomShape 5"/>
            <p:cNvSpPr/>
            <p:nvPr/>
          </p:nvSpPr>
          <p:spPr>
            <a:xfrm>
              <a:off x="9603360" y="-8640"/>
              <a:ext cx="2581920" cy="68601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5" name="CustomShape 6"/>
            <p:cNvSpPr/>
            <p:nvPr/>
          </p:nvSpPr>
          <p:spPr>
            <a:xfrm>
              <a:off x="8932320" y="3048120"/>
              <a:ext cx="3253320" cy="38034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6" name="CustomShape 7"/>
            <p:cNvSpPr/>
            <p:nvPr/>
          </p:nvSpPr>
          <p:spPr>
            <a:xfrm>
              <a:off x="9334440" y="-8640"/>
              <a:ext cx="2847960" cy="68601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7" name="CustomShape 8"/>
            <p:cNvSpPr/>
            <p:nvPr/>
          </p:nvSpPr>
          <p:spPr>
            <a:xfrm>
              <a:off x="10898640" y="-8640"/>
              <a:ext cx="1283760" cy="68601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8" name="CustomShape 9"/>
            <p:cNvSpPr/>
            <p:nvPr/>
          </p:nvSpPr>
          <p:spPr>
            <a:xfrm>
              <a:off x="10938960" y="-8640"/>
              <a:ext cx="1243440" cy="68601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9" name="CustomShape 10"/>
            <p:cNvSpPr/>
            <p:nvPr/>
          </p:nvSpPr>
          <p:spPr>
            <a:xfrm>
              <a:off x="10371600" y="3589920"/>
              <a:ext cx="1810800" cy="32616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0" name="CustomShape 11"/>
            <p:cNvSpPr/>
            <p:nvPr/>
          </p:nvSpPr>
          <p:spPr>
            <a:xfrm>
              <a:off x="0" y="4013280"/>
              <a:ext cx="442080" cy="28382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6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6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kp-tluszcz.kancelaria@ksp.policja.gov.p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963720" y="1812240"/>
            <a:ext cx="8856360" cy="164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4400" b="1" strike="noStrike" spc="-1" dirty="0" smtClean="0">
                <a:solidFill>
                  <a:srgbClr val="357CB3"/>
                </a:solidFill>
                <a:latin typeface="Bookman Old Style"/>
                <a:ea typeface="DejaVu Sans"/>
              </a:rPr>
              <a:t>Komisariat Policji w Tłuszczu</a:t>
            </a:r>
            <a:endParaRPr lang="pl-PL" sz="4400" b="0" strike="noStrike" spc="-1" dirty="0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17240" y="4121280"/>
            <a:ext cx="9607320" cy="10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28600" algn="ctr">
              <a:lnSpc>
                <a:spcPct val="100000"/>
              </a:lnSpc>
              <a:spcBef>
                <a:spcPts val="1001"/>
              </a:spcBef>
            </a:pPr>
            <a:r>
              <a:rPr lang="pl-PL" sz="2400" b="1" spc="-1" dirty="0" smtClean="0">
                <a:solidFill>
                  <a:srgbClr val="17B0E4"/>
                </a:solidFill>
                <a:latin typeface="Bookman Old Style"/>
                <a:ea typeface="DejaVu Sans"/>
              </a:rPr>
              <a:t>Sprawozdanie z działalności za 2024r./2025r.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209" name="Picture 5"/>
          <p:cNvPicPr/>
          <p:nvPr/>
        </p:nvPicPr>
        <p:blipFill>
          <a:blip r:embed="rId2"/>
          <a:stretch/>
        </p:blipFill>
        <p:spPr>
          <a:xfrm>
            <a:off x="10024560" y="4667400"/>
            <a:ext cx="1644480" cy="1644480"/>
          </a:xfrm>
          <a:prstGeom prst="rect">
            <a:avLst/>
          </a:prstGeom>
          <a:ln>
            <a:noFill/>
          </a:ln>
        </p:spPr>
      </p:pic>
      <p:pic>
        <p:nvPicPr>
          <p:cNvPr id="211" name="Obraz 170"/>
          <p:cNvPicPr/>
          <p:nvPr/>
        </p:nvPicPr>
        <p:blipFill>
          <a:blip r:embed="rId3"/>
          <a:stretch/>
        </p:blipFill>
        <p:spPr>
          <a:xfrm>
            <a:off x="963720" y="179280"/>
            <a:ext cx="2172600" cy="2158560"/>
          </a:xfrm>
          <a:prstGeom prst="rect">
            <a:avLst/>
          </a:prstGeom>
          <a:ln>
            <a:noFill/>
          </a:ln>
        </p:spPr>
      </p:pic>
      <p:pic>
        <p:nvPicPr>
          <p:cNvPr id="212" name="Obraz 1"/>
          <p:cNvPicPr/>
          <p:nvPr/>
        </p:nvPicPr>
        <p:blipFill>
          <a:blip r:embed="rId4"/>
          <a:stretch/>
        </p:blipFill>
        <p:spPr>
          <a:xfrm>
            <a:off x="7608240" y="239940"/>
            <a:ext cx="1893960" cy="2183040"/>
          </a:xfrm>
          <a:prstGeom prst="rect">
            <a:avLst/>
          </a:prstGeom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258" y="440210"/>
            <a:ext cx="1507333" cy="18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95520" y="620640"/>
            <a:ext cx="8640720" cy="81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strike="noStrike" spc="-1">
                <a:solidFill>
                  <a:srgbClr val="17B0E4"/>
                </a:solidFill>
                <a:latin typeface="Arial"/>
                <a:ea typeface="Verdana"/>
              </a:rPr>
              <a:t>PODSUMOWANIE REALIZACJI REKOMENDACJI </a:t>
            </a:r>
            <a:r>
              <a:t/>
            </a:r>
            <a:br/>
            <a:r>
              <a:rPr lang="pl-PL" sz="2000" b="1" strike="noStrike" spc="-1">
                <a:solidFill>
                  <a:srgbClr val="17B0E4"/>
                </a:solidFill>
                <a:latin typeface="Arial"/>
                <a:ea typeface="Verdana"/>
              </a:rPr>
              <a:t>Z DEBATY SPOŁECZNEJ INICJUJĄCEJ Z 2024 r. </a:t>
            </a:r>
            <a:endParaRPr lang="pl-PL" sz="20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51520" y="1556640"/>
            <a:ext cx="8333640" cy="618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Kierowano większą liczbę patroli i dzielnicowych w rejon przystanku autobusowego przy ul. Radzymińskiej w Stary Kraszewie, w celu reagowania na spożywanie alkoholu szczególnie w sezonie letnim.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Dyslokowano policjantów z Komisariatu Policji w Tłuszczu w miejsca zagrożone tj. w rejon kompleksów leśnych, w celu ujawniania wykroczeń i przestępstw, a także oddziaływania prewencyjnego, wobec osób dokonujących zaśmiecania. 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Zwiększono ilość spotkań profilaktycznych z  seniorami na terenie gminy Klembów, podczas których omawiano przepisy ruchu drogowego – m. in. zasady poruszania się po drodze oraz sposoby działania sprawców przestępstw oszustw „na legendę” ze szczególnym uwzględnieniem popełniania ich na szkodę osób starszych. 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092" y="-277731"/>
            <a:ext cx="11197333" cy="5318379"/>
          </a:xfrm>
        </p:spPr>
        <p:txBody>
          <a:bodyPr/>
          <a:lstStyle/>
          <a:p>
            <a:r>
              <a:rPr lang="pl-PL" sz="2400" b="1" dirty="0">
                <a:solidFill>
                  <a:schemeClr val="accent1"/>
                </a:solidFill>
              </a:rPr>
              <a:t/>
            </a:r>
            <a:br>
              <a:rPr lang="pl-PL" sz="2400" b="1" dirty="0">
                <a:solidFill>
                  <a:schemeClr val="accent1"/>
                </a:solidFill>
              </a:rPr>
            </a:br>
            <a:r>
              <a:rPr lang="pl-PL" sz="2000" b="1" dirty="0" smtClean="0">
                <a:solidFill>
                  <a:schemeClr val="accent1"/>
                </a:solidFill>
              </a:rPr>
              <a:t>DZIELNICOWI GMINY KLEMBÓW:</a:t>
            </a:r>
            <a:br>
              <a:rPr lang="pl-PL" sz="2000" b="1" dirty="0" smtClean="0">
                <a:solidFill>
                  <a:schemeClr val="accent1"/>
                </a:solidFill>
              </a:rPr>
            </a:br>
            <a:r>
              <a:rPr lang="pl-PL" sz="2000" dirty="0" err="1"/>
              <a:t>asp</a:t>
            </a:r>
            <a:r>
              <a:rPr lang="pl-PL" sz="2000" dirty="0"/>
              <a:t>. Grzegorz </a:t>
            </a:r>
            <a:r>
              <a:rPr lang="pl-PL" sz="2000" dirty="0" smtClean="0"/>
              <a:t>Kaczyński: Rejon służbowy nr.5 (</a:t>
            </a:r>
            <a:r>
              <a:rPr lang="pl-PL" sz="2000" dirty="0"/>
              <a:t>Dobczyn, Lipka, Ostrówek, Tuł, Pasek, Karolew</a:t>
            </a:r>
            <a:r>
              <a:rPr lang="pl-PL" sz="2000" dirty="0" smtClean="0"/>
              <a:t>,</a:t>
            </a:r>
            <a:br>
              <a:rPr lang="pl-PL" sz="2000" dirty="0" smtClean="0"/>
            </a:br>
            <a:r>
              <a:rPr lang="pl-PL" sz="2000" dirty="0" smtClean="0"/>
              <a:t>Krzywica)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sierż. sztab. Artur Kowalski: Rejon służbowy nr.4 (</a:t>
            </a:r>
            <a:r>
              <a:rPr lang="pl-PL" sz="2000" dirty="0"/>
              <a:t>Rasztów, Wola Rasztowska, Nowy Kraszew</a:t>
            </a:r>
            <a:r>
              <a:rPr lang="pl-PL" sz="2000" dirty="0" smtClean="0"/>
              <a:t>,</a:t>
            </a:r>
            <a:br>
              <a:rPr lang="pl-PL" sz="2000" dirty="0" smtClean="0"/>
            </a:br>
            <a:r>
              <a:rPr lang="pl-PL" sz="2000" dirty="0" smtClean="0"/>
              <a:t>Stary </a:t>
            </a:r>
            <a:r>
              <a:rPr lang="pl-PL" sz="2000" dirty="0"/>
              <a:t>Kraszew, Klembów, </a:t>
            </a:r>
            <a:r>
              <a:rPr lang="pl-PL" sz="2000" dirty="0" smtClean="0"/>
              <a:t> Michałów</a:t>
            </a:r>
            <a:r>
              <a:rPr lang="pl-PL" sz="2000" dirty="0"/>
              <a:t>, Krusze, Roszczep, Pieńki, </a:t>
            </a:r>
            <a:r>
              <a:rPr lang="pl-PL" sz="2000" dirty="0" smtClean="0"/>
              <a:t>Sitki)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>	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dirty="0" smtClean="0"/>
              <a:t>Dzielnicowi podczas pełnionej codziennej służby wypracowali podczas obchodu rejonów</a:t>
            </a:r>
            <a:br>
              <a:rPr lang="pl-PL" sz="2000" dirty="0" smtClean="0"/>
            </a:br>
            <a:r>
              <a:rPr lang="pl-PL" sz="2000" dirty="0" smtClean="0"/>
              <a:t>służbowych w 2024r. </a:t>
            </a:r>
            <a:r>
              <a:rPr lang="pl-PL" sz="2000" b="1" dirty="0" smtClean="0"/>
              <a:t>3902 godziny</a:t>
            </a:r>
            <a:r>
              <a:rPr lang="pl-PL" sz="2000" dirty="0" smtClean="0"/>
              <a:t>, do 23 lipca 2025r. </a:t>
            </a:r>
            <a:r>
              <a:rPr lang="pl-PL" sz="2000" b="1" dirty="0" smtClean="0"/>
              <a:t>1887 godzin</a:t>
            </a:r>
            <a:r>
              <a:rPr lang="pl-PL" sz="2000" dirty="0" smtClean="0"/>
              <a:t>.</a:t>
            </a:r>
            <a:br>
              <a:rPr lang="pl-PL" sz="2000" dirty="0" smtClean="0"/>
            </a:br>
            <a:r>
              <a:rPr lang="pl-PL" sz="2000" dirty="0" smtClean="0"/>
              <a:t>Podczas wykonywania czynności służbowych przeprowadzili z młodzieżą, samorządem lokalnym, jak również w ramach konsultacji społecznych </a:t>
            </a:r>
            <a:r>
              <a:rPr lang="pl-PL" sz="2000" b="1" dirty="0" smtClean="0"/>
              <a:t>31</a:t>
            </a:r>
            <a:r>
              <a:rPr lang="pl-PL" sz="2000" dirty="0" smtClean="0"/>
              <a:t> </a:t>
            </a:r>
            <a:r>
              <a:rPr lang="pl-PL" sz="2000" spc="-1" dirty="0" smtClean="0">
                <a:solidFill>
                  <a:srgbClr val="000000"/>
                </a:solidFill>
              </a:rPr>
              <a:t> spotkań</a:t>
            </a:r>
            <a:r>
              <a:rPr lang="pl-PL" sz="2000" dirty="0" smtClean="0"/>
              <a:t> w 2024r., a do 23 lipca 2025r. </a:t>
            </a:r>
            <a:br>
              <a:rPr lang="pl-PL" sz="2000" dirty="0" smtClean="0"/>
            </a:br>
            <a:r>
              <a:rPr lang="pl-PL" sz="2000" b="1" dirty="0" smtClean="0"/>
              <a:t>26</a:t>
            </a:r>
            <a:r>
              <a:rPr lang="pl-PL" sz="2000" dirty="0" smtClean="0"/>
              <a:t> spotkań.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400" b="1" dirty="0" smtClean="0">
                <a:solidFill>
                  <a:schemeClr val="accent1"/>
                </a:solidFill>
              </a:rPr>
              <a:t/>
            </a:r>
            <a:br>
              <a:rPr lang="pl-PL" sz="2400" b="1" dirty="0" smtClean="0">
                <a:solidFill>
                  <a:schemeClr val="accent1"/>
                </a:solidFill>
              </a:rPr>
            </a:br>
            <a:r>
              <a:rPr lang="pl-PL" sz="2400" b="1" dirty="0">
                <a:solidFill>
                  <a:schemeClr val="accent1"/>
                </a:solidFill>
              </a:rPr>
              <a:t/>
            </a:r>
            <a:br>
              <a:rPr lang="pl-PL" sz="2400" b="1" dirty="0">
                <a:solidFill>
                  <a:schemeClr val="accent1"/>
                </a:solidFill>
              </a:rPr>
            </a:br>
            <a:r>
              <a:rPr lang="pl-PL" sz="2400" b="1" dirty="0" smtClean="0">
                <a:solidFill>
                  <a:schemeClr val="accent1"/>
                </a:solidFill>
              </a:rPr>
              <a:t/>
            </a:r>
            <a:br>
              <a:rPr lang="pl-PL" sz="2400" b="1" dirty="0" smtClean="0">
                <a:solidFill>
                  <a:schemeClr val="accent1"/>
                </a:solidFill>
              </a:rPr>
            </a:br>
            <a:r>
              <a:rPr lang="pl-PL" sz="2400" b="1" dirty="0">
                <a:solidFill>
                  <a:schemeClr val="accent1"/>
                </a:solidFill>
              </a:rPr>
              <a:t/>
            </a:r>
            <a:br>
              <a:rPr lang="pl-PL" sz="2400" b="1" dirty="0">
                <a:solidFill>
                  <a:schemeClr val="accent1"/>
                </a:solidFill>
              </a:rPr>
            </a:br>
            <a:endParaRPr lang="pl-PL" sz="2400" b="1" dirty="0">
              <a:solidFill>
                <a:schemeClr val="accent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0" y="3460544"/>
            <a:ext cx="5560088" cy="31602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3043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7377" y="190825"/>
            <a:ext cx="8754328" cy="1384995"/>
          </a:xfrm>
        </p:spPr>
        <p:txBody>
          <a:bodyPr/>
          <a:lstStyle/>
          <a:p>
            <a:r>
              <a:rPr lang="pl-PL" sz="2000" b="1" spc="-1" dirty="0">
                <a:solidFill>
                  <a:srgbClr val="17B0E4"/>
                </a:solidFill>
                <a:ea typeface="Verdana"/>
              </a:rPr>
              <a:t>DZIAŁANIA PROFILAKTYCZNE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b="1" spc="-1" dirty="0">
                <a:solidFill>
                  <a:srgbClr val="17B0E4"/>
                </a:solidFill>
                <a:ea typeface="Verdana"/>
              </a:rPr>
              <a:t>I </a:t>
            </a:r>
            <a:r>
              <a:rPr lang="pl-PL" sz="2000" b="1" spc="-1" dirty="0" smtClean="0">
                <a:solidFill>
                  <a:srgbClr val="17B0E4"/>
                </a:solidFill>
                <a:ea typeface="Verdana"/>
              </a:rPr>
              <a:t>PREWENCYJNE PROWADZONE PRZEZ </a:t>
            </a:r>
            <a:br>
              <a:rPr lang="pl-PL" sz="2000" b="1" spc="-1" dirty="0" smtClean="0">
                <a:solidFill>
                  <a:srgbClr val="17B0E4"/>
                </a:solidFill>
                <a:ea typeface="Verdana"/>
              </a:rPr>
            </a:br>
            <a:r>
              <a:rPr lang="pl-PL" sz="2000" b="1" spc="-1" dirty="0" smtClean="0">
                <a:solidFill>
                  <a:srgbClr val="17B0E4"/>
                </a:solidFill>
                <a:ea typeface="Verdana"/>
              </a:rPr>
              <a:t>FUNKCJONARIUSZY POLICJI KOMISARIATU POLICJI</a:t>
            </a:r>
            <a:br>
              <a:rPr lang="pl-PL" sz="2000" b="1" spc="-1" dirty="0" smtClean="0">
                <a:solidFill>
                  <a:srgbClr val="17B0E4"/>
                </a:solidFill>
                <a:ea typeface="Verdana"/>
              </a:rPr>
            </a:br>
            <a:r>
              <a:rPr lang="pl-PL" sz="2000" b="1" spc="-1" dirty="0" smtClean="0">
                <a:solidFill>
                  <a:srgbClr val="17B0E4"/>
                </a:solidFill>
                <a:ea typeface="Verdana"/>
              </a:rPr>
              <a:t> W TŁUSZCZU </a:t>
            </a:r>
            <a:r>
              <a:rPr lang="pl-PL" sz="2000" spc="-1" dirty="0"/>
              <a:t/>
            </a:r>
            <a:br>
              <a:rPr lang="pl-PL" sz="2000" spc="-1" dirty="0"/>
            </a:b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50" y="219480"/>
            <a:ext cx="3651736" cy="243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486" y="3500339"/>
            <a:ext cx="8008999" cy="329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stomShape 5"/>
          <p:cNvSpPr>
            <a:spLocks noGrp="1"/>
          </p:cNvSpPr>
          <p:nvPr>
            <p:ph type="subTitle"/>
          </p:nvPr>
        </p:nvSpPr>
        <p:spPr>
          <a:xfrm>
            <a:off x="407377" y="1657922"/>
            <a:ext cx="10972800" cy="19944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 algn="just">
              <a:lnSpc>
                <a:spcPct val="150000"/>
              </a:lnSpc>
              <a:spcBef>
                <a:spcPts val="88"/>
              </a:spcBef>
              <a:spcAft>
                <a:spcPts val="88"/>
              </a:spcAft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„</a:t>
            </a:r>
            <a:r>
              <a:rPr lang="pl-PL" sz="1600" b="1" strike="noStrike" spc="-1" dirty="0">
                <a:solidFill>
                  <a:srgbClr val="000000"/>
                </a:solidFill>
                <a:latin typeface="Arial"/>
                <a:ea typeface="Verdana"/>
              </a:rPr>
              <a:t>BEZPIECZNA DROGA DO SZKOŁY” </a:t>
            </a:r>
            <a:endParaRPr lang="pl-PL" sz="1600" b="0" strike="noStrike" spc="-1" dirty="0">
              <a:latin typeface="Arial"/>
            </a:endParaRPr>
          </a:p>
          <a:p>
            <a:pPr marL="343080" indent="-342360" algn="just">
              <a:lnSpc>
                <a:spcPct val="150000"/>
              </a:lnSpc>
              <a:spcBef>
                <a:spcPts val="88"/>
              </a:spcBef>
              <a:spcAft>
                <a:spcPts val="88"/>
              </a:spcAft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pl-PL" sz="1600" b="1" strike="noStrike" spc="-1" dirty="0">
                <a:solidFill>
                  <a:srgbClr val="000000"/>
                </a:solidFill>
                <a:latin typeface="Arial"/>
                <a:ea typeface="Verdana"/>
              </a:rPr>
              <a:t> „BEZPIECZNE FERIE”</a:t>
            </a:r>
            <a:endParaRPr lang="pl-PL" sz="1600" b="0" strike="noStrike" spc="-1" dirty="0">
              <a:latin typeface="Arial"/>
            </a:endParaRPr>
          </a:p>
          <a:p>
            <a:pPr marL="343080" indent="-342360" algn="just">
              <a:lnSpc>
                <a:spcPct val="150000"/>
              </a:lnSpc>
              <a:spcBef>
                <a:spcPts val="88"/>
              </a:spcBef>
              <a:spcAft>
                <a:spcPts val="88"/>
              </a:spcAft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pl-PL" sz="1600" b="1" strike="noStrike" spc="-1" dirty="0">
                <a:solidFill>
                  <a:srgbClr val="000000"/>
                </a:solidFill>
                <a:latin typeface="Arial"/>
                <a:ea typeface="Verdana"/>
              </a:rPr>
              <a:t> „SPOTKANIA PROFILAKTYCZNE W PRZEDSZKOLACH I SZKOŁACH” </a:t>
            </a:r>
            <a:endParaRPr lang="pl-PL" sz="1600" b="0" strike="noStrike" spc="-1" dirty="0">
              <a:latin typeface="Arial"/>
            </a:endParaRPr>
          </a:p>
          <a:p>
            <a:pPr marL="343080" indent="-342360" algn="just">
              <a:lnSpc>
                <a:spcPct val="150000"/>
              </a:lnSpc>
              <a:spcBef>
                <a:spcPts val="88"/>
              </a:spcBef>
              <a:spcAft>
                <a:spcPts val="88"/>
              </a:spcAft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pl-PL" sz="1600" b="1" strike="noStrike" spc="-1" dirty="0">
                <a:solidFill>
                  <a:srgbClr val="000000"/>
                </a:solidFill>
                <a:latin typeface="Arial"/>
                <a:ea typeface="Verdana"/>
              </a:rPr>
              <a:t> „BEZPIECZNE WAKACJE” </a:t>
            </a:r>
            <a:endParaRPr lang="pl-PL" sz="1600" b="0" strike="noStrike" spc="-1" dirty="0">
              <a:latin typeface="Arial"/>
            </a:endParaRPr>
          </a:p>
          <a:p>
            <a:pPr marL="343080" indent="-342360" algn="just">
              <a:lnSpc>
                <a:spcPct val="150000"/>
              </a:lnSpc>
              <a:spcBef>
                <a:spcPts val="88"/>
              </a:spcBef>
              <a:spcAft>
                <a:spcPts val="88"/>
              </a:spcAft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pl-PL" sz="1600" b="1" strike="noStrike" spc="-1" dirty="0">
                <a:solidFill>
                  <a:srgbClr val="000000"/>
                </a:solidFill>
                <a:latin typeface="Arial"/>
                <a:ea typeface="Verdana"/>
              </a:rPr>
              <a:t> „NURD” – NIECHRONIENI UCZESTNICY RUCHU DROGOWEGO </a:t>
            </a:r>
            <a:endParaRPr lang="pl-PL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30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1"/>
          <p:cNvGrpSpPr/>
          <p:nvPr/>
        </p:nvGrpSpPr>
        <p:grpSpPr>
          <a:xfrm>
            <a:off x="0" y="-8640"/>
            <a:ext cx="12187800" cy="6868080"/>
            <a:chOff x="0" y="-8640"/>
            <a:chExt cx="12187800" cy="6868080"/>
          </a:xfrm>
        </p:grpSpPr>
        <p:sp>
          <p:nvSpPr>
            <p:cNvPr id="278" name="CustomShape 2"/>
            <p:cNvSpPr/>
            <p:nvPr/>
          </p:nvSpPr>
          <p:spPr>
            <a:xfrm>
              <a:off x="0" y="-7920"/>
              <a:ext cx="857160" cy="5691600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79" name="CustomShape 3"/>
            <p:cNvSpPr/>
            <p:nvPr/>
          </p:nvSpPr>
          <p:spPr>
            <a:xfrm>
              <a:off x="9370800" y="0"/>
              <a:ext cx="1220760" cy="6859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FCB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4"/>
            <p:cNvSpPr/>
            <p:nvPr/>
          </p:nvSpPr>
          <p:spPr>
            <a:xfrm flipH="1">
              <a:off x="7422840" y="3681360"/>
              <a:ext cx="4764960" cy="317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FCB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5"/>
            <p:cNvSpPr/>
            <p:nvPr/>
          </p:nvSpPr>
          <p:spPr>
            <a:xfrm>
              <a:off x="9181440" y="-8640"/>
              <a:ext cx="3000960" cy="68601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82" name="CustomShape 6"/>
            <p:cNvSpPr/>
            <p:nvPr/>
          </p:nvSpPr>
          <p:spPr>
            <a:xfrm>
              <a:off x="9603360" y="-8640"/>
              <a:ext cx="2581920" cy="68601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83" name="CustomShape 7"/>
            <p:cNvSpPr/>
            <p:nvPr/>
          </p:nvSpPr>
          <p:spPr>
            <a:xfrm>
              <a:off x="8932320" y="3048120"/>
              <a:ext cx="3253320" cy="38034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84" name="CustomShape 8"/>
            <p:cNvSpPr/>
            <p:nvPr/>
          </p:nvSpPr>
          <p:spPr>
            <a:xfrm>
              <a:off x="9334440" y="-8640"/>
              <a:ext cx="2847960" cy="68601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85" name="CustomShape 9"/>
            <p:cNvSpPr/>
            <p:nvPr/>
          </p:nvSpPr>
          <p:spPr>
            <a:xfrm>
              <a:off x="10898640" y="-8640"/>
              <a:ext cx="1283760" cy="68601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86" name="CustomShape 10"/>
            <p:cNvSpPr/>
            <p:nvPr/>
          </p:nvSpPr>
          <p:spPr>
            <a:xfrm>
              <a:off x="10938960" y="-8640"/>
              <a:ext cx="1243440" cy="68601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87" name="CustomShape 11"/>
            <p:cNvSpPr/>
            <p:nvPr/>
          </p:nvSpPr>
          <p:spPr>
            <a:xfrm>
              <a:off x="10371600" y="3589920"/>
              <a:ext cx="1810800" cy="32616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88" name="CustomShape 12"/>
          <p:cNvSpPr/>
          <p:nvPr/>
        </p:nvSpPr>
        <p:spPr>
          <a:xfrm>
            <a:off x="1979100" y="2510460"/>
            <a:ext cx="8002080" cy="5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2060"/>
                </a:solidFill>
                <a:latin typeface="Arial"/>
                <a:ea typeface="Verdana"/>
              </a:rPr>
              <a:t>DZIĘKUJEMY ZA UWAGĘ</a:t>
            </a:r>
            <a:endParaRPr lang="pl-PL" sz="2800" b="0" strike="noStrike" spc="-1" dirty="0">
              <a:latin typeface="Arial"/>
            </a:endParaRPr>
          </a:p>
        </p:txBody>
      </p:sp>
      <p:sp>
        <p:nvSpPr>
          <p:cNvPr id="289" name="CustomShape 13"/>
          <p:cNvSpPr/>
          <p:nvPr/>
        </p:nvSpPr>
        <p:spPr>
          <a:xfrm>
            <a:off x="9370800" y="0"/>
            <a:ext cx="1220760" cy="6859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14"/>
          <p:cNvSpPr/>
          <p:nvPr/>
        </p:nvSpPr>
        <p:spPr>
          <a:xfrm flipH="1">
            <a:off x="7422840" y="3681360"/>
            <a:ext cx="4764960" cy="317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15"/>
          <p:cNvSpPr/>
          <p:nvPr/>
        </p:nvSpPr>
        <p:spPr>
          <a:xfrm>
            <a:off x="9181440" y="-8640"/>
            <a:ext cx="3000960" cy="686016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2" name="CustomShape 16"/>
          <p:cNvSpPr/>
          <p:nvPr/>
        </p:nvSpPr>
        <p:spPr>
          <a:xfrm>
            <a:off x="9221040" y="-8640"/>
            <a:ext cx="2581920" cy="686016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3" name="CustomShape 17"/>
          <p:cNvSpPr/>
          <p:nvPr/>
        </p:nvSpPr>
        <p:spPr>
          <a:xfrm>
            <a:off x="8932320" y="3048120"/>
            <a:ext cx="3253320" cy="38034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4" name="CustomShape 18"/>
          <p:cNvSpPr/>
          <p:nvPr/>
        </p:nvSpPr>
        <p:spPr>
          <a:xfrm>
            <a:off x="9334440" y="-8640"/>
            <a:ext cx="2847960" cy="686016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5" name="CustomShape 19"/>
          <p:cNvSpPr/>
          <p:nvPr/>
        </p:nvSpPr>
        <p:spPr>
          <a:xfrm>
            <a:off x="10898640" y="-8640"/>
            <a:ext cx="1283760" cy="686016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6" name="CustomShape 20"/>
          <p:cNvSpPr/>
          <p:nvPr/>
        </p:nvSpPr>
        <p:spPr>
          <a:xfrm>
            <a:off x="10938960" y="-8640"/>
            <a:ext cx="1243440" cy="686016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7" name="CustomShape 21"/>
          <p:cNvSpPr/>
          <p:nvPr/>
        </p:nvSpPr>
        <p:spPr>
          <a:xfrm>
            <a:off x="10371600" y="3589920"/>
            <a:ext cx="1810800" cy="32616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8" name="CustomShape 22"/>
          <p:cNvSpPr/>
          <p:nvPr/>
        </p:nvSpPr>
        <p:spPr>
          <a:xfrm>
            <a:off x="4285011" y="4310820"/>
            <a:ext cx="3111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002060"/>
                </a:solidFill>
                <a:latin typeface="Arial"/>
                <a:ea typeface="Verdana"/>
              </a:rPr>
              <a:t>KOMISARIAT POLICJI </a:t>
            </a:r>
            <a:endParaRPr lang="pl-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002060"/>
                </a:solidFill>
                <a:latin typeface="Arial"/>
                <a:ea typeface="Verdana"/>
              </a:rPr>
              <a:t>W TŁUSZCZU 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99" name="CustomShape 23"/>
          <p:cNvSpPr/>
          <p:nvPr/>
        </p:nvSpPr>
        <p:spPr>
          <a:xfrm>
            <a:off x="4887000" y="3906457"/>
            <a:ext cx="1879200" cy="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2E83C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0" name="Picture 8"/>
          <p:cNvPicPr/>
          <p:nvPr/>
        </p:nvPicPr>
        <p:blipFill>
          <a:blip r:embed="rId2"/>
          <a:stretch/>
        </p:blipFill>
        <p:spPr>
          <a:xfrm>
            <a:off x="934380" y="2193120"/>
            <a:ext cx="2304000" cy="19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3385440" y="466200"/>
            <a:ext cx="5950440" cy="131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strike="noStrike" spc="-1">
                <a:solidFill>
                  <a:srgbClr val="17B0E4"/>
                </a:solidFill>
                <a:latin typeface="Arial"/>
                <a:ea typeface="Verdana"/>
              </a:rPr>
              <a:t>KOMISARIAT POLICJI </a:t>
            </a:r>
            <a:r>
              <a:t/>
            </a:r>
            <a:br/>
            <a:r>
              <a:rPr lang="pl-PL" sz="2000" b="1" strike="noStrike" spc="-1">
                <a:solidFill>
                  <a:srgbClr val="17B0E4"/>
                </a:solidFill>
                <a:latin typeface="Arial"/>
                <a:ea typeface="Verdana"/>
              </a:rPr>
              <a:t>W TŁUSZCZU 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5" name="Content Placeholder 2"/>
          <p:cNvPicPr/>
          <p:nvPr/>
        </p:nvPicPr>
        <p:blipFill>
          <a:blip r:embed="rId2"/>
          <a:stretch/>
        </p:blipFill>
        <p:spPr>
          <a:xfrm>
            <a:off x="168120" y="247320"/>
            <a:ext cx="4199400" cy="411768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4596120" y="2959560"/>
            <a:ext cx="299772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Dane kontaktowe :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ul. Szkolna 6 </a:t>
            </a:r>
            <a:r>
              <a:t/>
            </a:r>
            <a:br/>
            <a:r>
              <a:rPr lang="pl-PL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05-240 Tłuszcz </a:t>
            </a:r>
            <a:r>
              <a:t/>
            </a:r>
            <a:br/>
            <a:r>
              <a:rPr lang="pl-PL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Tel. 47 72 47 702</a:t>
            </a:r>
            <a:endParaRPr lang="pl-PL" sz="20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4223880" y="1268640"/>
            <a:ext cx="429192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Komisariat Policji w Tłuszczu 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jest częścią składową </a:t>
            </a:r>
            <a:r>
              <a:t/>
            </a:r>
            <a:br/>
            <a:r>
              <a:rPr lang="pl-PL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struktury organizacyjnej </a:t>
            </a:r>
            <a:r>
              <a:t/>
            </a:r>
            <a:br/>
            <a:r>
              <a:rPr lang="pl-PL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Komendy Powiatowej Policji </a:t>
            </a:r>
            <a:r>
              <a:t/>
            </a:r>
            <a:br/>
            <a:r>
              <a:rPr lang="pl-PL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w Wołominie</a:t>
            </a:r>
            <a:endParaRPr lang="pl-PL" sz="2000" b="0" strike="noStrike" spc="-1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479520" y="5106960"/>
            <a:ext cx="8856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Teren działania Komisariatu Policji w Tłuszczu obejmuje gminę Klembów </a:t>
            </a:r>
            <a:endParaRPr lang="pl-PL" sz="2000" b="0" strike="noStrike" spc="-1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642060" y="5502240"/>
            <a:ext cx="878544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0" strike="noStrike" spc="-1" dirty="0" smtClean="0">
                <a:solidFill>
                  <a:srgbClr val="17B0E4"/>
                </a:solidFill>
                <a:latin typeface="Arial"/>
                <a:ea typeface="DejaVu Sans"/>
              </a:rPr>
              <a:t>Gmina Klembów</a:t>
            </a:r>
            <a:r>
              <a:rPr lang="pl-PL" sz="2000" b="0" strike="noStrike" spc="-1" dirty="0">
                <a:solidFill>
                  <a:srgbClr val="17B0E4"/>
                </a:solidFill>
                <a:latin typeface="Arial"/>
                <a:ea typeface="DejaVu Sans"/>
              </a:rPr>
              <a:t>: </a:t>
            </a:r>
            <a:endParaRPr lang="pl-PL" sz="2000" b="0" strike="noStrike" spc="-1" dirty="0" smtClean="0">
              <a:solidFill>
                <a:srgbClr val="17B0E4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obszar </a:t>
            </a:r>
            <a:r>
              <a:rPr lang="pl-PL" sz="2000" spc="-1" dirty="0" smtClean="0">
                <a:solidFill>
                  <a:srgbClr val="000000"/>
                </a:solidFill>
                <a:latin typeface="Arial"/>
                <a:ea typeface="DejaVu Sans"/>
              </a:rPr>
              <a:t>85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,79km²</a:t>
            </a:r>
            <a:endParaRPr lang="pl-PL" sz="200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ludność około </a:t>
            </a:r>
            <a:r>
              <a:rPr lang="pl-PL" sz="2000" spc="-1" dirty="0" smtClean="0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tyś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1553760" y="5486400"/>
            <a:ext cx="6962040" cy="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FCB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7"/>
          <p:cNvSpPr/>
          <p:nvPr/>
        </p:nvSpPr>
        <p:spPr>
          <a:xfrm>
            <a:off x="3441240" y="3635280"/>
            <a:ext cx="43920" cy="45360"/>
          </a:xfrm>
          <a:prstGeom prst="ellipse">
            <a:avLst/>
          </a:prstGeom>
          <a:solidFill>
            <a:srgbClr val="17B0E4"/>
          </a:solidFill>
          <a:ln w="25560">
            <a:solidFill>
              <a:srgbClr val="17B0E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2" name="Picture 2"/>
          <p:cNvPicPr/>
          <p:nvPr/>
        </p:nvPicPr>
        <p:blipFill>
          <a:blip r:embed="rId3"/>
          <a:stretch/>
        </p:blipFill>
        <p:spPr>
          <a:xfrm>
            <a:off x="8118887" y="1693620"/>
            <a:ext cx="3646440" cy="276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3" name="CustomShape 8"/>
          <p:cNvSpPr/>
          <p:nvPr/>
        </p:nvSpPr>
        <p:spPr>
          <a:xfrm>
            <a:off x="3459240" y="4581000"/>
            <a:ext cx="5562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e-mail: </a:t>
            </a:r>
            <a:r>
              <a:rPr lang="pl-PL" sz="2000" b="0" u="sng" strike="noStrike" spc="-1">
                <a:solidFill>
                  <a:srgbClr val="0000EE"/>
                </a:solidFill>
                <a:uFillTx/>
                <a:latin typeface="Arial"/>
                <a:ea typeface="DejaVu Sans"/>
                <a:hlinkClick r:id="rId4"/>
              </a:rPr>
              <a:t>kp-tluszcz.kancelaria@ksp.policja.gov.pl</a:t>
            </a:r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540000" y="4221000"/>
            <a:ext cx="8247960" cy="131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W strukturze organizacyjnej Komisariatu Policji w Tłuszczu wyodrębniono: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pl-PL" sz="1800" b="0" strike="noStrike" spc="-1" dirty="0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etaty policyjne – 36</a:t>
            </a:r>
            <a:endParaRPr lang="pl-PL" sz="1800" b="0" strike="noStrike" spc="-1" dirty="0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stanowiska cywilne – 2 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540000" y="443520"/>
            <a:ext cx="6491880" cy="38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pl-PL" sz="2000" b="1" strike="noStrike" spc="-1" dirty="0">
                <a:solidFill>
                  <a:srgbClr val="17B0E4"/>
                </a:solidFill>
                <a:latin typeface="Arial"/>
                <a:ea typeface="Verdana"/>
              </a:rPr>
              <a:t>KIEROWNICTWO KOMISARIATU POLICJI W TŁUSZCZU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Komendant Komisariatu</a:t>
            </a:r>
            <a:endParaRPr lang="pl-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solidFill>
                  <a:srgbClr val="000000"/>
                </a:solidFill>
                <a:latin typeface="Arial"/>
                <a:ea typeface="DejaVu Sans"/>
              </a:rPr>
              <a:t>podinsp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Grzegorz Kochanowicz </a:t>
            </a:r>
            <a:endParaRPr lang="pl-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pl-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Zastępca Komendanta </a:t>
            </a: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Komisariatu</a:t>
            </a:r>
            <a:endParaRPr lang="pl-PL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kom. Kamil Daniłowicz 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9370800" y="0"/>
            <a:ext cx="1220760" cy="6859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4"/>
          <p:cNvSpPr/>
          <p:nvPr/>
        </p:nvSpPr>
        <p:spPr>
          <a:xfrm flipH="1">
            <a:off x="7422840" y="3681360"/>
            <a:ext cx="4764960" cy="317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"/>
          <p:cNvSpPr/>
          <p:nvPr/>
        </p:nvSpPr>
        <p:spPr>
          <a:xfrm>
            <a:off x="9181440" y="-8640"/>
            <a:ext cx="3000960" cy="686016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9" name="CustomShape 6"/>
          <p:cNvSpPr/>
          <p:nvPr/>
        </p:nvSpPr>
        <p:spPr>
          <a:xfrm>
            <a:off x="9603360" y="-8640"/>
            <a:ext cx="2581920" cy="686016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0" name="CustomShape 7"/>
          <p:cNvSpPr/>
          <p:nvPr/>
        </p:nvSpPr>
        <p:spPr>
          <a:xfrm>
            <a:off x="8932320" y="3048120"/>
            <a:ext cx="3253320" cy="38034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1" name="CustomShape 8"/>
          <p:cNvSpPr/>
          <p:nvPr/>
        </p:nvSpPr>
        <p:spPr>
          <a:xfrm>
            <a:off x="9334440" y="-8640"/>
            <a:ext cx="2847960" cy="686016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2" name="CustomShape 9"/>
          <p:cNvSpPr/>
          <p:nvPr/>
        </p:nvSpPr>
        <p:spPr>
          <a:xfrm>
            <a:off x="10898640" y="-8640"/>
            <a:ext cx="1283760" cy="686016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3" name="CustomShape 10"/>
          <p:cNvSpPr/>
          <p:nvPr/>
        </p:nvSpPr>
        <p:spPr>
          <a:xfrm>
            <a:off x="10938960" y="-8640"/>
            <a:ext cx="1243440" cy="686016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CustomShape 11"/>
          <p:cNvSpPr/>
          <p:nvPr/>
        </p:nvSpPr>
        <p:spPr>
          <a:xfrm>
            <a:off x="10371600" y="3589920"/>
            <a:ext cx="1810800" cy="32616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35" name="Picture 2"/>
          <p:cNvPicPr/>
          <p:nvPr/>
        </p:nvPicPr>
        <p:blipFill>
          <a:blip r:embed="rId2"/>
          <a:stretch/>
        </p:blipFill>
        <p:spPr>
          <a:xfrm>
            <a:off x="6729480" y="908640"/>
            <a:ext cx="2451960" cy="245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480" y="458201"/>
            <a:ext cx="10972440" cy="775597"/>
          </a:xfrm>
        </p:spPr>
        <p:txBody>
          <a:bodyPr/>
          <a:lstStyle/>
          <a:p>
            <a:r>
              <a:rPr lang="pl-PL" sz="2800" spc="-1" dirty="0" smtClean="0">
                <a:solidFill>
                  <a:schemeClr val="accent1"/>
                </a:solidFill>
                <a:ea typeface="Verdana"/>
              </a:rPr>
              <a:t>Stan zatrudnia w strukturze </a:t>
            </a:r>
            <a:r>
              <a:rPr lang="pl-PL" sz="2800" spc="-1" dirty="0">
                <a:solidFill>
                  <a:schemeClr val="accent1"/>
                </a:solidFill>
                <a:ea typeface="Verdana"/>
              </a:rPr>
              <a:t>organizacyjnej </a:t>
            </a:r>
            <a:r>
              <a:rPr lang="pl-PL" sz="2800" spc="-1" dirty="0" smtClean="0">
                <a:solidFill>
                  <a:schemeClr val="accent1"/>
                </a:solidFill>
                <a:ea typeface="Verdana"/>
              </a:rPr>
              <a:t>Komisariatu</a:t>
            </a:r>
            <a:br>
              <a:rPr lang="pl-PL" sz="2800" spc="-1" dirty="0" smtClean="0">
                <a:solidFill>
                  <a:schemeClr val="accent1"/>
                </a:solidFill>
                <a:ea typeface="Verdana"/>
              </a:rPr>
            </a:br>
            <a:r>
              <a:rPr lang="pl-PL" sz="2800" spc="-1" dirty="0" smtClean="0">
                <a:solidFill>
                  <a:schemeClr val="accent1"/>
                </a:solidFill>
                <a:ea typeface="Verdana"/>
              </a:rPr>
              <a:t>Policji </a:t>
            </a:r>
            <a:r>
              <a:rPr lang="pl-PL" sz="2800" spc="-1" dirty="0">
                <a:solidFill>
                  <a:schemeClr val="accent1"/>
                </a:solidFill>
                <a:ea typeface="Verdana"/>
              </a:rPr>
              <a:t>w Tłuszczu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689867" y="1999436"/>
            <a:ext cx="10972440" cy="230319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sz="2000" dirty="0" smtClean="0"/>
              <a:t>Kierownictwo – 2 etaty ( brak wolnych </a:t>
            </a:r>
            <a:r>
              <a:rPr lang="pl-PL" sz="2000" dirty="0" err="1" smtClean="0"/>
              <a:t>vakatów</a:t>
            </a:r>
            <a:r>
              <a:rPr lang="pl-PL" sz="2000" dirty="0" smtClean="0"/>
              <a:t>)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Zespół Patrolowo-Interwencyjny – 10 etatów (3 wolne vacaty)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Ogniwo Kryminalne – 6 etatów (1 wolny vacat)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Zespół Dzielnicowych 5 etatów (1 wolny vacat)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Zespół Dyżurnych – 5 etatów (1 wolny vacat)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Zespół ds. Wykroczeń – 2 etaty (brak wolnych vacatów)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6292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79520" y="188640"/>
            <a:ext cx="8590320" cy="131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5FCBEF"/>
                </a:solidFill>
                <a:latin typeface="Arial"/>
                <a:ea typeface="Verdana"/>
              </a:rPr>
              <a:t>W strukturze organizacyjnej jednostki wyodrębniono: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316800" y="846000"/>
            <a:ext cx="9217440" cy="50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pl-PL" sz="1800" b="1" strike="noStrike" spc="-1" dirty="0">
                <a:solidFill>
                  <a:srgbClr val="17B0E4"/>
                </a:solidFill>
                <a:latin typeface="Arial"/>
                <a:ea typeface="Verdana"/>
              </a:rPr>
              <a:t>Zespół Patrolowo - Interwencyjny </a:t>
            </a:r>
            <a:r>
              <a:rPr lang="pl-PL" sz="1800" b="0" strike="noStrike" spc="-1" dirty="0">
                <a:solidFill>
                  <a:srgbClr val="404040"/>
                </a:solidFill>
                <a:latin typeface="Arial"/>
                <a:ea typeface="Verdana"/>
              </a:rPr>
              <a:t>– realizuje zadania  w  zakresie przeciwdziałania, ograniczania i rozpoznawania zagrożeń, przestępczością i wykroczeniami na terenie </a:t>
            </a:r>
            <a:r>
              <a:rPr lang="pl-PL" sz="1800" b="0" strike="noStrike" spc="-1" dirty="0" smtClean="0">
                <a:solidFill>
                  <a:srgbClr val="404040"/>
                </a:solidFill>
                <a:latin typeface="Arial"/>
                <a:ea typeface="Verdana"/>
              </a:rPr>
              <a:t>miasta Klembów, </a:t>
            </a:r>
            <a:r>
              <a:rPr lang="pl-PL" sz="1800" b="0" strike="noStrike" spc="-1" dirty="0">
                <a:solidFill>
                  <a:srgbClr val="404040"/>
                </a:solidFill>
                <a:latin typeface="Arial"/>
                <a:ea typeface="Verdana"/>
              </a:rPr>
              <a:t>a w przypadku zaistnienia takiej potrzeby również na terenie powiatu wołomińskiego.</a:t>
            </a:r>
            <a:endParaRPr lang="pl-PL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pl-PL" sz="1800" b="1" strike="noStrike" spc="-1" dirty="0">
                <a:solidFill>
                  <a:srgbClr val="17B0E4"/>
                </a:solidFill>
                <a:latin typeface="Arial"/>
                <a:ea typeface="Verdana"/>
              </a:rPr>
              <a:t>Zespół Dzielnicowych </a:t>
            </a: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-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realizuje zadania w zakresie działań prewencji ogólnej i kryminalnej, mające na celu zapobieganie popełnianiu przestępstw i wykroczeń oraz podejmowanie działań mających na celu ściganie ich sprawców – teren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miasta i gminy Tłuszcz oraz gminy Klembów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podzielony jest na 5 rejonów dzielnicowych.</a:t>
            </a:r>
            <a:endParaRPr lang="pl-PL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pl-PL" sz="1800" b="1" strike="noStrike" spc="-1" dirty="0">
                <a:solidFill>
                  <a:srgbClr val="17B0E4"/>
                </a:solidFill>
                <a:latin typeface="Arial"/>
                <a:ea typeface="Verdana"/>
              </a:rPr>
              <a:t>Zespół Dyżurnych </a:t>
            </a: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-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realizuje zadania w zakresie organizacji, koordynacji </a:t>
            </a:r>
            <a:r>
              <a:rPr dirty="0"/>
              <a:t/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i nadzorowania działań zapewniających ciągłość służby komisariatu oraz zadań specjalnych. </a:t>
            </a:r>
            <a:endParaRPr lang="pl-PL" sz="1800" b="0" strike="noStrike" spc="-1" dirty="0">
              <a:latin typeface="Arial"/>
            </a:endParaRPr>
          </a:p>
          <a:p>
            <a:pPr marL="228600">
              <a:lnSpc>
                <a:spcPct val="80000"/>
              </a:lnSpc>
              <a:spcBef>
                <a:spcPts val="88"/>
              </a:spcBef>
              <a:spcAft>
                <a:spcPts val="88"/>
              </a:spcAft>
            </a:pPr>
            <a:endParaRPr lang="pl-PL" sz="1800" b="0" strike="noStrike" spc="-1" dirty="0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88"/>
              </a:spcBef>
              <a:spcAft>
                <a:spcPts val="88"/>
              </a:spcAft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pl-PL" sz="1800" b="1" strike="noStrike" spc="-1" dirty="0">
                <a:solidFill>
                  <a:srgbClr val="17B0E4"/>
                </a:solidFill>
                <a:latin typeface="Arial"/>
                <a:ea typeface="Verdana"/>
              </a:rPr>
              <a:t>Ogniwo Kryminalne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- realizuje zadania w zakresie inicjowania działań operacyjnych                 i procesowych mających na celu zwalczanie przestępczości kryminalnej oraz wykrywanie sprawców przestępstw i wykroczeń. </a:t>
            </a:r>
            <a:endParaRPr lang="pl-PL" sz="1800" b="0" strike="noStrike" spc="-1" dirty="0">
              <a:latin typeface="Arial"/>
            </a:endParaRPr>
          </a:p>
          <a:p>
            <a:pPr marL="228600">
              <a:lnSpc>
                <a:spcPct val="80000"/>
              </a:lnSpc>
              <a:spcBef>
                <a:spcPts val="88"/>
              </a:spcBef>
              <a:spcAft>
                <a:spcPts val="88"/>
              </a:spcAft>
            </a:pPr>
            <a:endParaRPr lang="pl-PL" sz="1800" b="0" strike="noStrike" spc="-1" dirty="0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88"/>
              </a:spcBef>
              <a:spcAft>
                <a:spcPts val="88"/>
              </a:spcAft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pl-PL" sz="1800" b="1" strike="noStrike" spc="-1" dirty="0">
                <a:solidFill>
                  <a:srgbClr val="17B0E4"/>
                </a:solidFill>
                <a:latin typeface="Arial"/>
                <a:ea typeface="Verdana"/>
              </a:rPr>
              <a:t>Zespół ds. Wykroczeń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- realizuje zadania w zakresie działań prewencji ogólnej i kryminalnej, mające na celu zapobieganie popełnianiu przestępstw i wykroczeń oraz podejmowanie działań mających na celu ściganie ich sprawców. </a:t>
            </a:r>
            <a:endParaRPr lang="pl-PL" sz="1800" b="0" strike="noStrike" spc="-1" dirty="0"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480" y="443649"/>
            <a:ext cx="9044474" cy="1384995"/>
          </a:xfrm>
        </p:spPr>
        <p:txBody>
          <a:bodyPr/>
          <a:lstStyle/>
          <a:p>
            <a:r>
              <a:rPr lang="pl-PL" sz="2800" b="1" spc="-1" dirty="0" smtClean="0">
                <a:solidFill>
                  <a:srgbClr val="17B0E4"/>
                </a:solidFill>
                <a:ea typeface="Verdana"/>
              </a:rPr>
              <a:t>Flota pojazdów na stanie jednostki Komisariatu Policji w Tłuszczu </a:t>
            </a:r>
            <a:r>
              <a:rPr lang="pl-PL" spc="-1" dirty="0"/>
              <a:t/>
            </a:r>
            <a:br>
              <a:rPr lang="pl-PL" spc="-1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609480" y="1370677"/>
            <a:ext cx="10972440" cy="2822311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Na stanie jednostki znajduje się 5 radiowozów oznakowanych i 2 pojazdy nieoznakowane. Wśród floty znajduje się specjalistyczny radiowóz </a:t>
            </a:r>
            <a:br>
              <a:rPr lang="pl-PL" sz="2400" dirty="0" smtClean="0"/>
            </a:br>
            <a:r>
              <a:rPr lang="pl-PL" sz="2400" dirty="0" smtClean="0"/>
              <a:t>terenowy marki Toyota Land </a:t>
            </a:r>
            <a:r>
              <a:rPr lang="pl-PL" sz="2400" dirty="0" err="1" smtClean="0"/>
              <a:t>Cruiser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r>
              <a:rPr lang="pl-PL" sz="2400" dirty="0" smtClean="0"/>
              <a:t>W 2024r. dzięki przychylności Władz Gminy Klembów oraz Miasta i Gminy Tłuszcz, KP Tłuszcz został doposażony w radiowóz marki KIA </a:t>
            </a:r>
            <a:r>
              <a:rPr lang="pl-PL" sz="2400" dirty="0" err="1" smtClean="0"/>
              <a:t>Ceed</a:t>
            </a:r>
            <a:r>
              <a:rPr lang="pl-PL" sz="2400" dirty="0" smtClean="0"/>
              <a:t>.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" y="3185651"/>
            <a:ext cx="6082484" cy="35248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793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474480" y="194760"/>
            <a:ext cx="8590320" cy="131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5FCBEF"/>
                </a:solidFill>
                <a:latin typeface="Arial"/>
                <a:ea typeface="Verdana"/>
              </a:rPr>
              <a:t>DANE STATYSTYCZNE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83880" y="985320"/>
            <a:ext cx="9810360" cy="17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>
              <a:lnSpc>
                <a:spcPct val="100000"/>
              </a:lnSpc>
              <a:spcBef>
                <a:spcPts val="1001"/>
              </a:spcBef>
            </a:pPr>
            <a:endParaRPr lang="pl-PL" sz="1800" b="0" strike="noStrike" spc="-1"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</a:pPr>
            <a:r>
              <a:rPr lang="pl-PL" sz="24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endParaRPr lang="pl-PL" sz="2400" b="0" strike="noStrike" spc="-1"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609480" y="-7217640"/>
            <a:ext cx="650160" cy="649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Shape 4"/>
          <p:cNvSpPr txBox="1"/>
          <p:nvPr/>
        </p:nvSpPr>
        <p:spPr>
          <a:xfrm>
            <a:off x="474480" y="857880"/>
            <a:ext cx="10972080" cy="5314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 algn="just">
              <a:lnSpc>
                <a:spcPct val="100000"/>
              </a:lnSpc>
              <a:spcBef>
                <a:spcPts val="697"/>
              </a:spcBef>
            </a:pP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</a:rPr>
              <a:t>Funkcjonariusze Komisariatu Policji w Tłuszczu </a:t>
            </a:r>
            <a:r>
              <a:rPr lang="pl-PL" sz="1800" b="1" strike="noStrike" spc="-1" dirty="0">
                <a:solidFill>
                  <a:srgbClr val="000000"/>
                </a:solidFill>
                <a:latin typeface="Arial"/>
              </a:rPr>
              <a:t>w </a:t>
            </a: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</a:rPr>
              <a:t>2024/do 23.lipca 2025r. na terenie gminy Klembów:</a:t>
            </a:r>
            <a:endParaRPr lang="pl-PL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algn="just">
              <a:lnSpc>
                <a:spcPct val="100000"/>
              </a:lnSpc>
              <a:spcBef>
                <a:spcPts val="697"/>
              </a:spcBef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- przeprowadzili </a:t>
            </a: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</a:rPr>
              <a:t>1553/816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interwencji </a:t>
            </a:r>
          </a:p>
          <a:p>
            <a:pPr marL="432000" algn="just">
              <a:lnSpc>
                <a:spcPct val="100000"/>
              </a:lnSpc>
              <a:spcBef>
                <a:spcPts val="697"/>
              </a:spcBef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- wylegitymowali </a:t>
            </a: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</a:rPr>
              <a:t>479/261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 osób</a:t>
            </a:r>
            <a:endParaRPr lang="pl-PL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algn="just">
              <a:lnSpc>
                <a:spcPct val="100000"/>
              </a:lnSpc>
              <a:spcBef>
                <a:spcPts val="697"/>
              </a:spcBef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-zatrzymali </a:t>
            </a:r>
            <a:r>
              <a:rPr lang="pl-PL" b="1" spc="-1" dirty="0" smtClean="0">
                <a:solidFill>
                  <a:srgbClr val="000000"/>
                </a:solidFill>
                <a:latin typeface="Arial"/>
              </a:rPr>
              <a:t>28/12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sprawców przestępstw </a:t>
            </a:r>
          </a:p>
          <a:p>
            <a:pPr marL="432000" algn="just">
              <a:lnSpc>
                <a:spcPct val="100000"/>
              </a:lnSpc>
              <a:spcBef>
                <a:spcPts val="697"/>
              </a:spcBef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-zatrzymali </a:t>
            </a: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</a:rPr>
              <a:t>12/4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osoby poszukiwane</a:t>
            </a:r>
          </a:p>
          <a:p>
            <a:pPr marL="432000">
              <a:lnSpc>
                <a:spcPct val="100000"/>
              </a:lnSpc>
              <a:spcBef>
                <a:spcPts val="649"/>
              </a:spcBef>
            </a:pP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przeprowadzili </a:t>
            </a: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</a:rPr>
              <a:t>31/26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 spotkań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ze społeczeństwem </a:t>
            </a:r>
          </a:p>
          <a:p>
            <a:pPr marL="432000">
              <a:lnSpc>
                <a:spcPct val="100000"/>
              </a:lnSpc>
              <a:spcBef>
                <a:spcPts val="649"/>
              </a:spcBef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- wszczęli </a:t>
            </a: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</a:rPr>
              <a:t>22/16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procedury „Niebieskie Karty”</a:t>
            </a:r>
          </a:p>
          <a:p>
            <a:pPr marL="432000">
              <a:lnSpc>
                <a:spcPct val="100000"/>
              </a:lnSpc>
              <a:spcBef>
                <a:spcPts val="649"/>
              </a:spcBef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- wydali w stosunku do osób stosujących przemoc domową </a:t>
            </a: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</a:rPr>
              <a:t>10/5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nakazów opuszczenia wspólnie zajmowanego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lokalu i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zakazu zbliżania do ofiary przemocy domowej</a:t>
            </a:r>
          </a:p>
          <a:p>
            <a:pPr marL="432000">
              <a:lnSpc>
                <a:spcPct val="100000"/>
              </a:lnSpc>
              <a:spcBef>
                <a:spcPts val="649"/>
              </a:spcBef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</a:rPr>
              <a:t>89/55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razy odwiedzili rodziny objęte procedurą „Niebieskie Karty” </a:t>
            </a:r>
          </a:p>
          <a:p>
            <a:pPr marL="432000">
              <a:lnSpc>
                <a:spcPct val="100000"/>
              </a:lnSpc>
              <a:spcBef>
                <a:spcPts val="649"/>
              </a:spcBef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- zrealizowali </a:t>
            </a:r>
            <a:r>
              <a:rPr lang="pl-PL" sz="1800" b="1" strike="noStrike" spc="-1" dirty="0" smtClean="0">
                <a:solidFill>
                  <a:srgbClr val="000000"/>
                </a:solidFill>
                <a:latin typeface="Arial"/>
              </a:rPr>
              <a:t>696/394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</a:rPr>
              <a:t>czynności zlecone przez Sąd, Prokuraturę oraz inne jednostki Policji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924448" y="506563"/>
            <a:ext cx="6852975" cy="11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 dirty="0">
                <a:solidFill>
                  <a:srgbClr val="5FCBEF"/>
                </a:solidFill>
                <a:latin typeface="Arial"/>
                <a:ea typeface="Verdana"/>
              </a:rPr>
              <a:t>ZDARZENIA DROGOWE </a:t>
            </a:r>
            <a:r>
              <a:rPr lang="pl-PL" sz="3600" b="1" strike="noStrike" spc="-1" dirty="0" smtClean="0">
                <a:solidFill>
                  <a:srgbClr val="5FCBEF"/>
                </a:solidFill>
                <a:latin typeface="Arial"/>
                <a:ea typeface="Verdana"/>
              </a:rPr>
              <a:t/>
            </a:r>
            <a:br>
              <a:rPr lang="pl-PL" sz="3600" b="1" strike="noStrike" spc="-1" dirty="0" smtClean="0">
                <a:solidFill>
                  <a:srgbClr val="5FCBEF"/>
                </a:solidFill>
                <a:latin typeface="Arial"/>
                <a:ea typeface="Verdana"/>
              </a:rPr>
            </a:br>
            <a:r>
              <a:rPr lang="pl-PL" sz="3600" b="1" spc="-1" dirty="0" smtClean="0">
                <a:solidFill>
                  <a:srgbClr val="5FCBEF"/>
                </a:solidFill>
                <a:latin typeface="Arial"/>
                <a:ea typeface="Verdana"/>
              </a:rPr>
              <a:t>W GMINIE KLEMBÓW 2024/2025</a:t>
            </a:r>
            <a:endParaRPr lang="pl-PL" sz="3600" b="0" strike="noStrike" spc="-1" dirty="0">
              <a:latin typeface="Arial"/>
            </a:endParaRPr>
          </a:p>
        </p:txBody>
      </p:sp>
      <p:graphicFrame>
        <p:nvGraphicFramePr>
          <p:cNvPr id="245" name="Table 2"/>
          <p:cNvGraphicFramePr/>
          <p:nvPr>
            <p:extLst>
              <p:ext uri="{D42A27DB-BD31-4B8C-83A1-F6EECF244321}">
                <p14:modId xmlns:p14="http://schemas.microsoft.com/office/powerpoint/2010/main" val="1186485214"/>
              </p:ext>
            </p:extLst>
          </p:nvPr>
        </p:nvGraphicFramePr>
        <p:xfrm>
          <a:off x="398183" y="1658323"/>
          <a:ext cx="9497822" cy="405952"/>
        </p:xfrm>
        <a:graphic>
          <a:graphicData uri="http://schemas.openxmlformats.org/drawingml/2006/table">
            <a:tbl>
              <a:tblPr/>
              <a:tblGrid>
                <a:gridCol w="102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1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95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 spc="-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LICZBA WYPADKÓW</a:t>
                      </a:r>
                      <a:endParaRPr lang="pl-PL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 spc="-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LICZBA KOLIZJI</a:t>
                      </a:r>
                      <a:endParaRPr lang="pl-PL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" name="CustomShape 3"/>
          <p:cNvSpPr/>
          <p:nvPr/>
        </p:nvSpPr>
        <p:spPr>
          <a:xfrm>
            <a:off x="1139110" y="2771432"/>
            <a:ext cx="410573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b="1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70713" y="4198266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endParaRPr lang="pl-PL" dirty="0" smtClean="0"/>
          </a:p>
          <a:p>
            <a:pPr>
              <a:lnSpc>
                <a:spcPct val="100000"/>
              </a:lnSpc>
            </a:pPr>
            <a:endParaRPr lang="pl-PL" sz="3600" b="1" spc="-1" dirty="0">
              <a:solidFill>
                <a:srgbClr val="5FCBEF"/>
              </a:solidFill>
              <a:ea typeface="Verdana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51799"/>
              </p:ext>
            </p:extLst>
          </p:nvPr>
        </p:nvGraphicFramePr>
        <p:xfrm>
          <a:off x="398183" y="2041079"/>
          <a:ext cx="9497821" cy="103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682">
                  <a:extLst>
                    <a:ext uri="{9D8B030D-6E8A-4147-A177-3AD203B41FA5}">
                      <a16:colId xmlns:a16="http://schemas.microsoft.com/office/drawing/2014/main" val="899797413"/>
                    </a:ext>
                  </a:extLst>
                </a:gridCol>
                <a:gridCol w="4551903">
                  <a:extLst>
                    <a:ext uri="{9D8B030D-6E8A-4147-A177-3AD203B41FA5}">
                      <a16:colId xmlns:a16="http://schemas.microsoft.com/office/drawing/2014/main" val="4169359567"/>
                    </a:ext>
                  </a:extLst>
                </a:gridCol>
                <a:gridCol w="3917236">
                  <a:extLst>
                    <a:ext uri="{9D8B030D-6E8A-4147-A177-3AD203B41FA5}">
                      <a16:colId xmlns:a16="http://schemas.microsoft.com/office/drawing/2014/main" val="1761466115"/>
                    </a:ext>
                  </a:extLst>
                </a:gridCol>
              </a:tblGrid>
              <a:tr h="51506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224496"/>
                  </a:ext>
                </a:extLst>
              </a:tr>
              <a:tr h="51506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2025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7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66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213214"/>
                  </a:ext>
                </a:extLst>
              </a:tr>
            </a:tbl>
          </a:graphicData>
        </a:graphic>
      </p:graphicFrame>
      <p:sp>
        <p:nvSpPr>
          <p:cNvPr id="20" name="Podtytuł 13"/>
          <p:cNvSpPr>
            <a:spLocks noGrp="1"/>
          </p:cNvSpPr>
          <p:nvPr>
            <p:ph type="title"/>
          </p:nvPr>
        </p:nvSpPr>
        <p:spPr>
          <a:xfrm>
            <a:off x="924448" y="3303364"/>
            <a:ext cx="10972800" cy="2105192"/>
          </a:xfrm>
        </p:spPr>
        <p:txBody>
          <a:bodyPr/>
          <a:lstStyle/>
          <a:p>
            <a:r>
              <a:rPr lang="pl-PL" sz="3600" b="1" spc="-1" dirty="0">
                <a:solidFill>
                  <a:srgbClr val="5FCBEF"/>
                </a:solidFill>
              </a:rPr>
              <a:t>PRZESTĘPCZOŚĆ KRYMINALNA 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b="1" spc="-1" dirty="0" smtClean="0">
                <a:solidFill>
                  <a:srgbClr val="5FCBEF"/>
                </a:solidFill>
              </a:rPr>
              <a:t>W GMINIE KLEMBÓW </a:t>
            </a:r>
            <a:r>
              <a:rPr lang="pl-PL" sz="3600" b="1" spc="-1" dirty="0">
                <a:solidFill>
                  <a:srgbClr val="5FCBEF"/>
                </a:solidFill>
              </a:rPr>
              <a:t>W </a:t>
            </a:r>
            <a:r>
              <a:rPr lang="pl-PL" sz="3600" b="1" spc="-1" dirty="0" smtClean="0">
                <a:solidFill>
                  <a:srgbClr val="5FCBEF"/>
                </a:solidFill>
              </a:rPr>
              <a:t>2024/2025</a:t>
            </a:r>
            <a:r>
              <a:rPr lang="pl-PL" sz="2000" b="1" spc="-1" dirty="0" smtClean="0"/>
              <a:t/>
            </a:r>
            <a:br>
              <a:rPr lang="pl-PL" sz="2000" b="1" spc="-1" dirty="0" smtClean="0"/>
            </a:br>
            <a:r>
              <a:rPr lang="pl-PL" sz="2000" b="1" spc="-1" dirty="0">
                <a:solidFill>
                  <a:schemeClr val="accent1"/>
                </a:solidFill>
              </a:rPr>
              <a:t/>
            </a:r>
            <a:br>
              <a:rPr lang="pl-PL" sz="2000" b="1" spc="-1" dirty="0">
                <a:solidFill>
                  <a:schemeClr val="accent1"/>
                </a:solidFill>
              </a:rPr>
            </a:br>
            <a:r>
              <a:rPr lang="pl-PL" sz="2000" b="1" spc="-1" dirty="0" smtClean="0">
                <a:solidFill>
                  <a:schemeClr val="accent1"/>
                </a:solidFill>
              </a:rPr>
              <a:t/>
            </a:r>
            <a:br>
              <a:rPr lang="pl-PL" sz="2000" b="1" spc="-1" dirty="0" smtClean="0">
                <a:solidFill>
                  <a:schemeClr val="accent1"/>
                </a:solidFill>
              </a:rPr>
            </a:br>
            <a:r>
              <a:rPr lang="pl-PL" sz="2000" spc="-1" dirty="0">
                <a:solidFill>
                  <a:schemeClr val="accent1"/>
                </a:solidFill>
              </a:rPr>
              <a:t/>
            </a:r>
            <a:br>
              <a:rPr lang="pl-PL" sz="2000" spc="-1" dirty="0">
                <a:solidFill>
                  <a:schemeClr val="accent1"/>
                </a:solidFill>
              </a:rPr>
            </a:br>
            <a:endParaRPr lang="pl-PL" sz="20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38910"/>
              </p:ext>
            </p:extLst>
          </p:nvPr>
        </p:nvGraphicFramePr>
        <p:xfrm>
          <a:off x="398181" y="4425988"/>
          <a:ext cx="9497822" cy="139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8911">
                  <a:extLst>
                    <a:ext uri="{9D8B030D-6E8A-4147-A177-3AD203B41FA5}">
                      <a16:colId xmlns:a16="http://schemas.microsoft.com/office/drawing/2014/main" val="3705417495"/>
                    </a:ext>
                  </a:extLst>
                </a:gridCol>
                <a:gridCol w="4748911">
                  <a:extLst>
                    <a:ext uri="{9D8B030D-6E8A-4147-A177-3AD203B41FA5}">
                      <a16:colId xmlns:a16="http://schemas.microsoft.com/office/drawing/2014/main" val="1903632846"/>
                    </a:ext>
                  </a:extLst>
                </a:gridCol>
              </a:tblGrid>
              <a:tr h="65969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spc="-1" dirty="0" smtClean="0">
                          <a:solidFill>
                            <a:srgbClr val="5FCBEF"/>
                          </a:solidFill>
                        </a:rPr>
                        <a:t>(</a:t>
                      </a:r>
                      <a:r>
                        <a:rPr lang="pl-PL" sz="1800" b="1" spc="-1" dirty="0" smtClean="0">
                          <a:solidFill>
                            <a:schemeClr val="accent1"/>
                          </a:solidFill>
                        </a:rPr>
                        <a:t>dane </a:t>
                      </a:r>
                      <a:r>
                        <a:rPr lang="pl-PL" sz="1800" b="1" spc="-1" dirty="0" smtClean="0">
                          <a:solidFill>
                            <a:schemeClr val="tx1"/>
                          </a:solidFill>
                        </a:rPr>
                        <a:t>(dane na podstawie liczby wszczętych postępowań)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73358"/>
                  </a:ext>
                </a:extLst>
              </a:tr>
              <a:tr h="320509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2024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2025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958582"/>
                  </a:ext>
                </a:extLst>
              </a:tr>
              <a:tr h="320509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78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27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9055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18040" y="620640"/>
            <a:ext cx="987660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>
              <a:lnSpc>
                <a:spcPct val="100000"/>
              </a:lnSpc>
              <a:spcBef>
                <a:spcPts val="1001"/>
              </a:spcBef>
            </a:pPr>
            <a:r>
              <a:rPr lang="pl-PL" sz="2000" b="1" strike="noStrike" spc="-1" dirty="0">
                <a:solidFill>
                  <a:srgbClr val="17B0E4"/>
                </a:solidFill>
                <a:latin typeface="Arial"/>
                <a:ea typeface="Verdana"/>
              </a:rPr>
              <a:t>PROBLEMY ZGŁOSZONE PRZEZ MIESZKAŃCÓW </a:t>
            </a:r>
            <a:endParaRPr lang="pl-PL" sz="2000" b="0" strike="noStrike" spc="-1" dirty="0"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</a:pPr>
            <a:r>
              <a:rPr lang="pl-PL" sz="2000" b="1" strike="noStrike" spc="-1" dirty="0">
                <a:solidFill>
                  <a:srgbClr val="17B0E4"/>
                </a:solidFill>
                <a:latin typeface="Arial"/>
                <a:ea typeface="Verdana"/>
              </a:rPr>
              <a:t>GMINY KLEMBÓW NA DEBACIE SPOŁECZNEJ INICJUJĄCEJ </a:t>
            </a:r>
            <a:endParaRPr lang="pl-PL" sz="2000" b="0" strike="noStrike" spc="-1" dirty="0"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</a:pPr>
            <a:r>
              <a:rPr lang="pl-PL" sz="2000" b="1" strike="noStrike" spc="-1" dirty="0">
                <a:solidFill>
                  <a:srgbClr val="17B0E4"/>
                </a:solidFill>
                <a:latin typeface="Arial"/>
                <a:ea typeface="Verdana"/>
              </a:rPr>
              <a:t>W 2024 r.</a:t>
            </a:r>
            <a:r>
              <a:rPr dirty="0"/>
              <a:t/>
            </a:r>
            <a:br>
              <a:rPr dirty="0"/>
            </a:br>
            <a:r>
              <a:rPr lang="pl-PL" sz="2000" b="1" strike="noStrike" spc="-1" dirty="0">
                <a:solidFill>
                  <a:srgbClr val="17B0E4"/>
                </a:solidFill>
                <a:latin typeface="Arial"/>
                <a:ea typeface="Verdana"/>
              </a:rPr>
              <a:t>  </a:t>
            </a:r>
            <a:endParaRPr lang="pl-PL" sz="2000" b="0" strike="noStrike" spc="-1" dirty="0">
              <a:latin typeface="Arial"/>
            </a:endParaRPr>
          </a:p>
          <a:p>
            <a:pPr marL="228600" algn="ctr">
              <a:lnSpc>
                <a:spcPct val="100000"/>
              </a:lnSpc>
              <a:spcBef>
                <a:spcPts val="1001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Spożywanie alkoholu w rejonie przystanku autobusowego przy ul. Radzymińskiej w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Starym </a:t>
            </a: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Kraszewie.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Zaśmiecanie kompleksów leśnych na terenie gminy Klembów.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Potrzeba zorganizowania spotkań profilaktycznych dotyczących bezpieczeństwa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 ruchu drogowym seniorów oraz przestępstw popełnianych na szkodę osób starszych. </a:t>
            </a:r>
            <a:endParaRPr lang="pl-PL" sz="2000" b="0" strike="noStrike" spc="-1" dirty="0"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1001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08" name="Picture 5"/>
          <p:cNvPicPr/>
          <p:nvPr/>
        </p:nvPicPr>
        <p:blipFill>
          <a:blip r:embed="rId2"/>
          <a:stretch/>
        </p:blipFill>
        <p:spPr>
          <a:xfrm>
            <a:off x="8624548" y="5037716"/>
            <a:ext cx="1642680" cy="164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3768</TotalTime>
  <Words>565</Words>
  <Application>Microsoft Office PowerPoint</Application>
  <PresentationFormat>Panoramiczny</PresentationFormat>
  <Paragraphs>104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5" baseType="lpstr">
      <vt:lpstr>Arial</vt:lpstr>
      <vt:lpstr>Bookman Old Style</vt:lpstr>
      <vt:lpstr>DejaVu Sans</vt:lpstr>
      <vt:lpstr>Symbol</vt:lpstr>
      <vt:lpstr>Times New Roman</vt:lpstr>
      <vt:lpstr>Trebuchet MS</vt:lpstr>
      <vt:lpstr>Verdana</vt:lpstr>
      <vt:lpstr>Wingdings</vt:lpstr>
      <vt:lpstr>Wingdings 3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Stan zatrudnia w strukturze organizacyjnej Komisariatu Policji w Tłuszczu</vt:lpstr>
      <vt:lpstr>Prezentacja programu PowerPoint</vt:lpstr>
      <vt:lpstr>Flota pojazdów na stanie jednostki Komisariatu Policji w Tłuszczu  </vt:lpstr>
      <vt:lpstr>Prezentacja programu PowerPoint</vt:lpstr>
      <vt:lpstr>PRZESTĘPCZOŚĆ KRYMINALNA  W GMINIE KLEMBÓW W 2024/2025    </vt:lpstr>
      <vt:lpstr>Prezentacja programu PowerPoint</vt:lpstr>
      <vt:lpstr>Prezentacja programu PowerPoint</vt:lpstr>
      <vt:lpstr> DZIELNICOWI GMINY KLEMBÓW: asp. Grzegorz Kaczyński: Rejon służbowy nr.5 (Dobczyn, Lipka, Ostrówek, Tuł, Pasek, Karolew, Krzywica)  sierż. sztab. Artur Kowalski: Rejon służbowy nr.4 (Rasztów, Wola Rasztowska, Nowy Kraszew, Stary Kraszew, Klembów,  Michałów, Krusze, Roszczep, Pieńki, Sitki)   Dzielnicowi podczas pełnionej codziennej służby wypracowali podczas obchodu rejonów służbowych w 2024r. 3902 godziny, do 23 lipca 2025r. 1887 godzin. Podczas wykonywania czynności służbowych przeprowadzili z młodzieżą, samorządem lokalnym, jak również w ramach konsultacji społecznych 31  spotkań w 2024r., a do 23 lipca 2025r.  26 spotkań.      </vt:lpstr>
      <vt:lpstr>DZIAŁANIA PROFILAKTYCZNE  I PREWENCYJNE PROWADZONE PRZEZ  FUNKCJONARIUSZY POLICJI KOMISARIATU POLICJI  W TŁUSZCZU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DEBATA SPOŁECZNA</dc:title>
  <dc:subject/>
  <dc:creator>Kinga Kaczyńska</dc:creator>
  <dc:description/>
  <cp:lastModifiedBy>Tomasz Stoszewski</cp:lastModifiedBy>
  <cp:revision>156</cp:revision>
  <cp:lastPrinted>2025-05-07T15:44:48Z</cp:lastPrinted>
  <dcterms:created xsi:type="dcterms:W3CDTF">2023-09-27T17:21:22Z</dcterms:created>
  <dcterms:modified xsi:type="dcterms:W3CDTF">2025-07-29T13:08:21Z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Niestandardowy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